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jseCQfLe9X7F/HQpTjoLamNEuA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0E43A7-76A5-4AB1-8C25-7E776978C54C}">
  <a:tblStyle styleId="{EF0E43A7-76A5-4AB1-8C25-7E776978C54C}" styleName="Table_0">
    <a:wholeTbl>
      <a:tcTxStyle b="off" i="off">
        <a:font>
          <a:latin typeface="Arial"/>
          <a:ea typeface="Arial"/>
          <a:cs typeface="Arial"/>
        </a:font>
        <a:schemeClr val="dk1"/>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48" name="Google Shape;24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67" name="Google Shape;2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87" name="Google Shape;28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82" name="Google Shape;8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6beb972b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04" name="Google Shape;104;gf6beb972b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4" name="Google Shape;12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42" name="Google Shape;14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65" name="Google Shape;16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86" name="Google Shape;18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08" name="Google Shape;20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31" name="Google Shape;23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5"/>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a:lvl2pPr>
            <a:lvl3pPr lvl="2" marR="0" algn="l">
              <a:lnSpc>
                <a:spcPct val="100000"/>
              </a:lnSpc>
              <a:spcBef>
                <a:spcPts val="0"/>
              </a:spcBef>
              <a:spcAft>
                <a:spcPts val="0"/>
              </a:spcAft>
              <a:buSzPts val="1400"/>
              <a:buNone/>
              <a:defRPr/>
            </a:lvl3pPr>
            <a:lvl4pPr lvl="3" marR="0" algn="l">
              <a:lnSpc>
                <a:spcPct val="100000"/>
              </a:lnSpc>
              <a:spcBef>
                <a:spcPts val="0"/>
              </a:spcBef>
              <a:spcAft>
                <a:spcPts val="0"/>
              </a:spcAft>
              <a:buSzPts val="1400"/>
              <a:buNone/>
              <a:defRPr/>
            </a:lvl4pPr>
            <a:lvl5pPr lvl="4" marR="0" algn="l">
              <a:lnSpc>
                <a:spcPct val="100000"/>
              </a:lnSpc>
              <a:spcBef>
                <a:spcPts val="0"/>
              </a:spcBef>
              <a:spcAft>
                <a:spcPts val="0"/>
              </a:spcAft>
              <a:buSzPts val="1400"/>
              <a:buNone/>
              <a:defRPr/>
            </a:lvl5pPr>
            <a:lvl6pPr lvl="5" marR="0" algn="l">
              <a:lnSpc>
                <a:spcPct val="100000"/>
              </a:lnSpc>
              <a:spcBef>
                <a:spcPts val="0"/>
              </a:spcBef>
              <a:spcAft>
                <a:spcPts val="0"/>
              </a:spcAft>
              <a:buSzPts val="1400"/>
              <a:buNone/>
              <a:defRPr/>
            </a:lvl6pPr>
            <a:lvl7pPr lvl="6" marR="0" algn="l">
              <a:lnSpc>
                <a:spcPct val="100000"/>
              </a:lnSpc>
              <a:spcBef>
                <a:spcPts val="0"/>
              </a:spcBef>
              <a:spcAft>
                <a:spcPts val="0"/>
              </a:spcAft>
              <a:buSzPts val="1400"/>
              <a:buNone/>
              <a:defRPr/>
            </a:lvl7pPr>
            <a:lvl8pPr lvl="7" marR="0" algn="l">
              <a:lnSpc>
                <a:spcPct val="100000"/>
              </a:lnSpc>
              <a:spcBef>
                <a:spcPts val="0"/>
              </a:spcBef>
              <a:spcAft>
                <a:spcPts val="0"/>
              </a:spcAft>
              <a:buSzPts val="1400"/>
              <a:buNone/>
              <a:defRPr/>
            </a:lvl8pPr>
            <a:lvl9pPr lvl="8" marR="0" algn="l">
              <a:lnSpc>
                <a:spcPct val="100000"/>
              </a:lnSpc>
              <a:spcBef>
                <a:spcPts val="0"/>
              </a:spcBef>
              <a:spcAft>
                <a:spcPts val="0"/>
              </a:spcAft>
              <a:buSzPts val="1400"/>
              <a:buNone/>
              <a:defRPr/>
            </a:lvl9pPr>
          </a:lstStyle>
          <a:p/>
        </p:txBody>
      </p:sp>
      <p:sp>
        <p:nvSpPr>
          <p:cNvPr id="13" name="Google Shape;13;p15"/>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1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1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8" name="Shape 68"/>
        <p:cNvGrpSpPr/>
        <p:nvPr/>
      </p:nvGrpSpPr>
      <p:grpSpPr>
        <a:xfrm>
          <a:off x="0" y="0"/>
          <a:ext cx="0" cy="0"/>
          <a:chOff x="0" y="0"/>
          <a:chExt cx="0" cy="0"/>
        </a:xfrm>
      </p:grpSpPr>
      <p:sp>
        <p:nvSpPr>
          <p:cNvPr id="69" name="Google Shape;69;p24"/>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71" name="Google Shape;71;p2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72" name="Google Shape;72;p2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73" name="Google Shape;73;p2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7" name="Shape 17"/>
        <p:cNvGrpSpPr/>
        <p:nvPr/>
      </p:nvGrpSpPr>
      <p:grpSpPr>
        <a:xfrm>
          <a:off x="0" y="0"/>
          <a:ext cx="0" cy="0"/>
          <a:chOff x="0" y="0"/>
          <a:chExt cx="0" cy="0"/>
        </a:xfrm>
      </p:grpSpPr>
      <p:sp>
        <p:nvSpPr>
          <p:cNvPr id="18" name="Google Shape;18;p16"/>
          <p:cNvSpPr txBox="1"/>
          <p:nvPr>
            <p:ph type="title"/>
          </p:nvPr>
        </p:nvSpPr>
        <p:spPr>
          <a:xfrm>
            <a:off x="831850" y="1709738"/>
            <a:ext cx="10515599" cy="2852737"/>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60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 type="body"/>
          </p:nvPr>
        </p:nvSpPr>
        <p:spPr>
          <a:xfrm>
            <a:off x="831850" y="4589462"/>
            <a:ext cx="10515599" cy="1500187"/>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rgbClr val="888888"/>
              </a:buClr>
              <a:buSzPts val="2400"/>
              <a:buFont typeface="Calibri"/>
              <a:buNone/>
              <a:defRPr sz="2400">
                <a:solidFill>
                  <a:srgbClr val="888888"/>
                </a:solidFill>
              </a:defRPr>
            </a:lvl1pPr>
            <a:lvl2pPr indent="-228600" lvl="1" marL="914400" algn="l">
              <a:lnSpc>
                <a:spcPct val="90000"/>
              </a:lnSpc>
              <a:spcBef>
                <a:spcPts val="0"/>
              </a:spcBef>
              <a:spcAft>
                <a:spcPts val="0"/>
              </a:spcAft>
              <a:buClr>
                <a:srgbClr val="888888"/>
              </a:buClr>
              <a:buSzPts val="2000"/>
              <a:buFont typeface="Calibri"/>
              <a:buNone/>
              <a:defRPr sz="2000">
                <a:solidFill>
                  <a:srgbClr val="888888"/>
                </a:solidFill>
              </a:defRPr>
            </a:lvl2pPr>
            <a:lvl3pPr indent="-228600" lvl="2" marL="1371600" algn="l">
              <a:lnSpc>
                <a:spcPct val="90000"/>
              </a:lnSpc>
              <a:spcBef>
                <a:spcPts val="0"/>
              </a:spcBef>
              <a:spcAft>
                <a:spcPts val="0"/>
              </a:spcAft>
              <a:buClr>
                <a:srgbClr val="888888"/>
              </a:buClr>
              <a:buSzPts val="1800"/>
              <a:buFont typeface="Calibri"/>
              <a:buNone/>
              <a:defRPr sz="1800">
                <a:solidFill>
                  <a:srgbClr val="888888"/>
                </a:solidFill>
              </a:defRPr>
            </a:lvl3pPr>
            <a:lvl4pPr indent="-228600" lvl="3" marL="1828800" algn="l">
              <a:lnSpc>
                <a:spcPct val="90000"/>
              </a:lnSpc>
              <a:spcBef>
                <a:spcPts val="0"/>
              </a:spcBef>
              <a:spcAft>
                <a:spcPts val="0"/>
              </a:spcAft>
              <a:buClr>
                <a:srgbClr val="888888"/>
              </a:buClr>
              <a:buSzPts val="1600"/>
              <a:buFont typeface="Calibri"/>
              <a:buNone/>
              <a:defRPr sz="1600">
                <a:solidFill>
                  <a:srgbClr val="888888"/>
                </a:solidFill>
              </a:defRPr>
            </a:lvl4pPr>
            <a:lvl5pPr indent="-228600" lvl="4" marL="2286000" algn="l">
              <a:lnSpc>
                <a:spcPct val="90000"/>
              </a:lnSpc>
              <a:spcBef>
                <a:spcPts val="0"/>
              </a:spcBef>
              <a:spcAft>
                <a:spcPts val="0"/>
              </a:spcAft>
              <a:buClr>
                <a:srgbClr val="888888"/>
              </a:buClr>
              <a:buSzPts val="1600"/>
              <a:buFont typeface="Calibri"/>
              <a:buNone/>
              <a:defRPr sz="1600">
                <a:solidFill>
                  <a:srgbClr val="888888"/>
                </a:solidFill>
              </a:defRPr>
            </a:lvl5pPr>
            <a:lvl6pPr indent="-228600" lvl="5" marL="2743200" algn="l">
              <a:lnSpc>
                <a:spcPct val="90000"/>
              </a:lnSpc>
              <a:spcBef>
                <a:spcPts val="0"/>
              </a:spcBef>
              <a:spcAft>
                <a:spcPts val="0"/>
              </a:spcAft>
              <a:buClr>
                <a:srgbClr val="888888"/>
              </a:buClr>
              <a:buSzPts val="1600"/>
              <a:buFont typeface="Calibri"/>
              <a:buNone/>
              <a:defRPr sz="1600">
                <a:solidFill>
                  <a:srgbClr val="888888"/>
                </a:solidFill>
              </a:defRPr>
            </a:lvl6pPr>
            <a:lvl7pPr indent="-228600" lvl="6" marL="3200400" algn="l">
              <a:lnSpc>
                <a:spcPct val="90000"/>
              </a:lnSpc>
              <a:spcBef>
                <a:spcPts val="0"/>
              </a:spcBef>
              <a:spcAft>
                <a:spcPts val="0"/>
              </a:spcAft>
              <a:buClr>
                <a:srgbClr val="888888"/>
              </a:buClr>
              <a:buSzPts val="1600"/>
              <a:buFont typeface="Calibri"/>
              <a:buNone/>
              <a:defRPr sz="1600">
                <a:solidFill>
                  <a:srgbClr val="888888"/>
                </a:solidFill>
              </a:defRPr>
            </a:lvl7pPr>
            <a:lvl8pPr indent="-228600" lvl="7" marL="3657600" algn="l">
              <a:lnSpc>
                <a:spcPct val="90000"/>
              </a:lnSpc>
              <a:spcBef>
                <a:spcPts val="0"/>
              </a:spcBef>
              <a:spcAft>
                <a:spcPts val="0"/>
              </a:spcAft>
              <a:buClr>
                <a:srgbClr val="888888"/>
              </a:buClr>
              <a:buSzPts val="1600"/>
              <a:buFont typeface="Calibri"/>
              <a:buNone/>
              <a:defRPr sz="1600">
                <a:solidFill>
                  <a:srgbClr val="888888"/>
                </a:solidFill>
              </a:defRPr>
            </a:lvl8pPr>
            <a:lvl9pPr indent="-228600" lvl="8" marL="4114800" algn="l">
              <a:lnSpc>
                <a:spcPct val="90000"/>
              </a:lnSpc>
              <a:spcBef>
                <a:spcPts val="0"/>
              </a:spcBef>
              <a:spcAft>
                <a:spcPts val="0"/>
              </a:spcAft>
              <a:buClr>
                <a:srgbClr val="888888"/>
              </a:buClr>
              <a:buSzPts val="1600"/>
              <a:buFont typeface="Calibri"/>
              <a:buNone/>
              <a:defRPr sz="1600">
                <a:solidFill>
                  <a:srgbClr val="888888"/>
                </a:solidFill>
              </a:defRPr>
            </a:lvl9pPr>
          </a:lstStyle>
          <a:p/>
        </p:txBody>
      </p:sp>
      <p:sp>
        <p:nvSpPr>
          <p:cNvPr id="20" name="Google Shape;20;p1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1" name="Google Shape;21;p1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2" name="Google Shape;22;p1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3" name="Shape 23"/>
        <p:cNvGrpSpPr/>
        <p:nvPr/>
      </p:nvGrpSpPr>
      <p:grpSpPr>
        <a:xfrm>
          <a:off x="0" y="0"/>
          <a:ext cx="0" cy="0"/>
          <a:chOff x="0" y="0"/>
          <a:chExt cx="0" cy="0"/>
        </a:xfrm>
      </p:grpSpPr>
      <p:sp>
        <p:nvSpPr>
          <p:cNvPr id="24" name="Google Shape;24;p17"/>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6" name="Google Shape;26;p17"/>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7" name="Google Shape;27;p1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8" name="Google Shape;28;p1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9" name="Google Shape;29;p1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0" name="Shape 30"/>
        <p:cNvGrpSpPr/>
        <p:nvPr/>
      </p:nvGrpSpPr>
      <p:grpSpPr>
        <a:xfrm>
          <a:off x="0" y="0"/>
          <a:ext cx="0" cy="0"/>
          <a:chOff x="0" y="0"/>
          <a:chExt cx="0" cy="0"/>
        </a:xfrm>
      </p:grpSpPr>
      <p:sp>
        <p:nvSpPr>
          <p:cNvPr id="31" name="Google Shape;31;p18"/>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33" name="Google Shape;33;p18"/>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4" name="Google Shape;34;p18"/>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35" name="Google Shape;35;p18"/>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6" name="Google Shape;36;p1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1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8" name="Google Shape;38;p1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9" name="Shape 39"/>
        <p:cNvGrpSpPr/>
        <p:nvPr/>
      </p:nvGrpSpPr>
      <p:grpSpPr>
        <a:xfrm>
          <a:off x="0" y="0"/>
          <a:ext cx="0" cy="0"/>
          <a:chOff x="0" y="0"/>
          <a:chExt cx="0" cy="0"/>
        </a:xfrm>
      </p:grpSpPr>
      <p:sp>
        <p:nvSpPr>
          <p:cNvPr id="40" name="Google Shape;40;p19"/>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2" name="Google Shape;42;p1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3" name="Google Shape;43;p1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4" name="Shape 44"/>
        <p:cNvGrpSpPr/>
        <p:nvPr/>
      </p:nvGrpSpPr>
      <p:grpSpPr>
        <a:xfrm>
          <a:off x="0" y="0"/>
          <a:ext cx="0" cy="0"/>
          <a:chOff x="0" y="0"/>
          <a:chExt cx="0" cy="0"/>
        </a:xfrm>
      </p:grpSpPr>
      <p:sp>
        <p:nvSpPr>
          <p:cNvPr id="45" name="Google Shape;45;p20"/>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6" name="Google Shape;46;p2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20"/>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8" name="Shape 48"/>
        <p:cNvGrpSpPr/>
        <p:nvPr/>
      </p:nvGrpSpPr>
      <p:grpSpPr>
        <a:xfrm>
          <a:off x="0" y="0"/>
          <a:ext cx="0" cy="0"/>
          <a:chOff x="0" y="0"/>
          <a:chExt cx="0" cy="0"/>
        </a:xfrm>
      </p:grpSpPr>
      <p:sp>
        <p:nvSpPr>
          <p:cNvPr id="49" name="Google Shape;49;p21"/>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1"/>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51" name="Google Shape;51;p21"/>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2" name="Google Shape;52;p2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3" name="Google Shape;53;p2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2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5" name="Shape 55"/>
        <p:cNvGrpSpPr/>
        <p:nvPr/>
      </p:nvGrpSpPr>
      <p:grpSpPr>
        <a:xfrm>
          <a:off x="0" y="0"/>
          <a:ext cx="0" cy="0"/>
          <a:chOff x="0" y="0"/>
          <a:chExt cx="0" cy="0"/>
        </a:xfrm>
      </p:grpSpPr>
      <p:sp>
        <p:nvSpPr>
          <p:cNvPr id="56" name="Google Shape;56;p22"/>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p:nvPr>
            <p:ph idx="2" type="pic"/>
          </p:nvPr>
        </p:nvSpPr>
        <p:spPr>
          <a:xfrm>
            <a:off x="5183187" y="987425"/>
            <a:ext cx="6172199" cy="4873624"/>
          </a:xfrm>
          <a:prstGeom prst="rect">
            <a:avLst/>
          </a:prstGeom>
          <a:noFill/>
          <a:ln>
            <a:noFill/>
          </a:ln>
        </p:spPr>
      </p:sp>
      <p:sp>
        <p:nvSpPr>
          <p:cNvPr id="58" name="Google Shape;58;p22"/>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9" name="Google Shape;59;p2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2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2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2" name="Shape 62"/>
        <p:cNvGrpSpPr/>
        <p:nvPr/>
      </p:nvGrpSpPr>
      <p:grpSpPr>
        <a:xfrm>
          <a:off x="0" y="0"/>
          <a:ext cx="0" cy="0"/>
          <a:chOff x="0" y="0"/>
          <a:chExt cx="0" cy="0"/>
        </a:xfrm>
      </p:grpSpPr>
      <p:sp>
        <p:nvSpPr>
          <p:cNvPr id="63" name="Google Shape;63;p23"/>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65" name="Google Shape;65;p2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6" name="Google Shape;66;p2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p2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youtube.com/watch?v=0zIhmZk_890&amp;feature=youtu.be" TargetMode="External"/><Relationship Id="rId4" Type="http://schemas.openxmlformats.org/officeDocument/2006/relationships/hyperlink" Target="https://www.youtube.com/watch?v=m2hQNDj-9Y4&amp;t=7s" TargetMode="External"/><Relationship Id="rId5" Type="http://schemas.openxmlformats.org/officeDocument/2006/relationships/hyperlink" Target="https://www.youtube.com/watch?v=qUm4qGRDZU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gestiondelriesgo.gov.co/snigrd/pagina.aspx?id=13" TargetMode="External"/><Relationship Id="rId4" Type="http://schemas.openxmlformats.org/officeDocument/2006/relationships/hyperlink" Target="https://www.idiger.gov.co/rinundacion" TargetMode="External"/><Relationship Id="rId5" Type="http://schemas.openxmlformats.org/officeDocument/2006/relationships/hyperlink" Target="https://www.idiger.gov.co/rinundacion" TargetMode="External"/><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www.freepik.es/fotos-premium/hombre-negocios-lapiz-marque-casilla-verificacion_5664834.htm#page=1&amp;query=lista%20de%20verificacion&amp;position=18&amp;from_view=keyword" TargetMode="External"/><Relationship Id="rId4" Type="http://schemas.openxmlformats.org/officeDocument/2006/relationships/image" Target="../media/image8.png"/><Relationship Id="rId5"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freepik.es/vector-gratis/jovenes-sujetando-pancarta-vacia_5238139.htm#page=1&amp;query=jovenes%20estudiantes&amp;position=25&amp;from_view=search" TargetMode="External"/><Relationship Id="rId4" Type="http://schemas.openxmlformats.org/officeDocument/2006/relationships/image" Target="../media/image8.png"/><Relationship Id="rId5" Type="http://schemas.openxmlformats.org/officeDocument/2006/relationships/image" Target="../media/image21.jpg"/></Relationships>
</file>

<file path=ppt/slides/_rels/slide2.xml.rels><?xml version="1.0" encoding="UTF-8" standalone="yes"?><Relationships xmlns="http://schemas.openxmlformats.org/package/2006/relationships"><Relationship Id="rId11" Type="http://schemas.openxmlformats.org/officeDocument/2006/relationships/hyperlink" Target="https://image.freepik.com/foto-gratis/hermosa-foto-cayo-cangrejo-providencia-colombia-cielo-azul-nublado_181624-14172.jpg" TargetMode="External"/><Relationship Id="rId10" Type="http://schemas.openxmlformats.org/officeDocument/2006/relationships/hyperlink" Target="https://image.freepik.com/foto-gratis/rocas-arena-cielo-azul-desierto-tatacoa-colombia_181624-20188.jpg" TargetMode="External"/><Relationship Id="rId13" Type="http://schemas.openxmlformats.org/officeDocument/2006/relationships/hyperlink" Target="https://www.freepik.es/fotos-premium/vista-aerea-salto-tequendama-cascadas-mas-imponentes-colombia-alimentada-contaminado-rio-bogota_7766968.htm#page=1&amp;query=colombia&amp;position=27&amp;from_view=search" TargetMode="External"/><Relationship Id="rId12" Type="http://schemas.openxmlformats.org/officeDocument/2006/relationships/hyperlink" Target="https://www.freepik.es/foto-gratis/rara-orquidea-colombiana-jardin-verde_15672375.htm#page=1&amp;query=colombia&amp;position=47&amp;from_view=search"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freepik.es/fotos-premium/vista-aerea-salto-tequendama-cascadas-mas-imponentes-colombia-alimentada-contaminado-rio-bogota_7766968.htm#page=1&amp;query=colombia&amp;position=27&amp;from_view=search" TargetMode="External"/><Relationship Id="rId4" Type="http://schemas.openxmlformats.org/officeDocument/2006/relationships/hyperlink" Target="https://image.freepik.com/foto-gratis/rocas-arena-cielo-azul-desierto-tatacoa-colombia_181624-20188.jpg" TargetMode="External"/><Relationship Id="rId9" Type="http://schemas.openxmlformats.org/officeDocument/2006/relationships/hyperlink" Target="https://www.freepik.es/fotos-premium/vista-aerea-salto-tequendama-cascadas-mas-imponentes-colombia-alimentada-contaminado-rio-bogota_7766968.htm#page=1&amp;query=colombia&amp;position=27&amp;from_view=search" TargetMode="External"/><Relationship Id="rId15" Type="http://schemas.openxmlformats.org/officeDocument/2006/relationships/hyperlink" Target="https://www.freepik.es/foto-gratis/rara-orquidea-colombiana-jardin-verde_15672375.htm#page=1&amp;query=colombia&amp;position=47&amp;from_view=search" TargetMode="External"/><Relationship Id="rId14" Type="http://schemas.openxmlformats.org/officeDocument/2006/relationships/hyperlink" Target="https://image.freepik.com/foto-gratis/hermosa-foto-cayo-cangrejo-providencia-colombia-cielo-azul-nublado_181624-14172.jpg" TargetMode="External"/><Relationship Id="rId17" Type="http://schemas.openxmlformats.org/officeDocument/2006/relationships/hyperlink" Target="https://image.freepik.com/foto-gratis/hermosa-foto-cayo-cangrejo-providencia-colombia-cielo-azul-nublado_181624-14172.jpg" TargetMode="External"/><Relationship Id="rId16" Type="http://schemas.openxmlformats.org/officeDocument/2006/relationships/hyperlink" Target="https://www.freepik.es/fotos-premium/vista-aerea-salto-tequendama-cascadas-mas-imponentes-colombia-alimentada-contaminado-rio-bogota_7766968.htm#page=1&amp;query=colombia&amp;position=27&amp;from_view=search" TargetMode="External"/><Relationship Id="rId5" Type="http://schemas.openxmlformats.org/officeDocument/2006/relationships/hyperlink" Target="https://image.freepik.com/foto-gratis/hermosa-foto-cayo-cangrejo-providencia-colombia-cielo-azul-nublado_181624-14172.jpg" TargetMode="External"/><Relationship Id="rId6" Type="http://schemas.openxmlformats.org/officeDocument/2006/relationships/hyperlink" Target="https://www.freepik.es/foto-gratis/rara-orquidea-colombiana-jardin-verde_15672375.htm#page=1&amp;query=colombia&amp;position=47&amp;from_view=search" TargetMode="External"/><Relationship Id="rId7" Type="http://schemas.openxmlformats.org/officeDocument/2006/relationships/image" Target="../media/image1.png"/><Relationship Id="rId8" Type="http://schemas.openxmlformats.org/officeDocument/2006/relationships/image" Target="../media/image2.jpg"/></Relationships>
</file>

<file path=ppt/slides/_rels/slide3.xml.rels><?xml version="1.0" encoding="UTF-8" standalone="yes"?><Relationships xmlns="http://schemas.openxmlformats.org/package/2006/relationships"><Relationship Id="rId11" Type="http://schemas.openxmlformats.org/officeDocument/2006/relationships/hyperlink" Target="https://image.freepik.com/foto-gratis/hermosa-foto-cayo-cangrejo-providencia-colombia-cielo-azul-nublado_181624-14172.jpg" TargetMode="External"/><Relationship Id="rId10" Type="http://schemas.openxmlformats.org/officeDocument/2006/relationships/hyperlink" Target="https://image.freepik.com/foto-gratis/rocas-arena-cielo-azul-desierto-tatacoa-colombia_181624-20188.jpg" TargetMode="External"/><Relationship Id="rId13" Type="http://schemas.openxmlformats.org/officeDocument/2006/relationships/hyperlink" Target="https://www.freepik.es/fotos-premium/vista-aerea-salto-tequendama-cascadas-mas-imponentes-colombia-alimentada-contaminado-rio-bogota_7766968.htm#page=1&amp;query=colombia&amp;position=27&amp;from_view=search" TargetMode="External"/><Relationship Id="rId12" Type="http://schemas.openxmlformats.org/officeDocument/2006/relationships/hyperlink" Target="https://www.freepik.es/foto-gratis/rara-orquidea-colombiana-jardin-verde_15672375.htm#page=1&amp;query=colombia&amp;position=47&amp;from_view=search"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freepik.es/fotos-premium/vista-aerea-salto-tequendama-cascadas-mas-imponentes-colombia-alimentada-contaminado-rio-bogota_7766968.htm#page=1&amp;query=colombia&amp;position=27&amp;from_view=search" TargetMode="External"/><Relationship Id="rId4" Type="http://schemas.openxmlformats.org/officeDocument/2006/relationships/hyperlink" Target="https://image.freepik.com/foto-gratis/rocas-arena-cielo-azul-desierto-tatacoa-colombia_181624-20188.jpg" TargetMode="External"/><Relationship Id="rId9" Type="http://schemas.openxmlformats.org/officeDocument/2006/relationships/hyperlink" Target="https://www.freepik.es/fotos-premium/vista-aerea-salto-tequendama-cascadas-mas-imponentes-colombia-alimentada-contaminado-rio-bogota_7766968.htm#page=1&amp;query=colombia&amp;position=27&amp;from_view=search" TargetMode="External"/><Relationship Id="rId15" Type="http://schemas.openxmlformats.org/officeDocument/2006/relationships/hyperlink" Target="https://www.freepik.es/foto-gratis/rara-orquidea-colombiana-jardin-verde_15672375.htm#page=1&amp;query=colombia&amp;position=47&amp;from_view=search" TargetMode="External"/><Relationship Id="rId14" Type="http://schemas.openxmlformats.org/officeDocument/2006/relationships/hyperlink" Target="https://image.freepik.com/foto-gratis/hermosa-foto-cayo-cangrejo-providencia-colombia-cielo-azul-nublado_181624-14172.jpg" TargetMode="External"/><Relationship Id="rId17" Type="http://schemas.openxmlformats.org/officeDocument/2006/relationships/hyperlink" Target="https://image.freepik.com/foto-gratis/hermosa-foto-cayo-cangrejo-providencia-colombia-cielo-azul-nublado_181624-14172.jpg" TargetMode="External"/><Relationship Id="rId16" Type="http://schemas.openxmlformats.org/officeDocument/2006/relationships/hyperlink" Target="https://www.freepik.es/fotos-premium/vista-aerea-salto-tequendama-cascadas-mas-imponentes-colombia-alimentada-contaminado-rio-bogota_7766968.htm#page=1&amp;query=colombia&amp;position=27&amp;from_view=search" TargetMode="External"/><Relationship Id="rId5" Type="http://schemas.openxmlformats.org/officeDocument/2006/relationships/hyperlink" Target="https://image.freepik.com/foto-gratis/hermosa-foto-cayo-cangrejo-providencia-colombia-cielo-azul-nublado_181624-14172.jpg" TargetMode="External"/><Relationship Id="rId6" Type="http://schemas.openxmlformats.org/officeDocument/2006/relationships/hyperlink" Target="https://www.freepik.es/foto-gratis/rara-orquidea-colombiana-jardin-verde_15672375.htm#page=1&amp;query=colombia&amp;position=47&amp;from_view=search" TargetMode="External"/><Relationship Id="rId7" Type="http://schemas.openxmlformats.org/officeDocument/2006/relationships/image" Target="../media/image1.png"/><Relationship Id="rId8"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freepik.es/fotos-premium/mano-que-sostiene-arbol-ecologia-medio-ambiente-dia-tierra-suelo-concepto-salvar-mundo_19094089.htm#page=1&amp;query=objetivos%20de%20desarrollo%20sostenible&amp;position=42&amp;from_view=search" TargetMode="External"/><Relationship Id="rId4" Type="http://schemas.openxmlformats.org/officeDocument/2006/relationships/hyperlink" Target="https://www.minambiente.gov.co/index.php/noticias/4317-colombia-el-segundo-pais-mas-biodiverso-del-mundo-celebra-el-dia-mundial-de-la-biodiversidad" TargetMode="External"/><Relationship Id="rId5" Type="http://schemas.openxmlformats.org/officeDocument/2006/relationships/image" Target="../media/image8.png"/><Relationship Id="rId6" Type="http://schemas.openxmlformats.org/officeDocument/2006/relationships/image" Target="../media/image3.jpg"/><Relationship Id="rId7"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freepik.es/fotos-premium/vista-aerea-paisaje-roca-guatape-piedra-penol-colombia_7766959.htm#page=1&amp;query=colombia&amp;position=29&amp;from_view=search" TargetMode="External"/><Relationship Id="rId4" Type="http://schemas.openxmlformats.org/officeDocument/2006/relationships/hyperlink" Target="https://www.apccolombia.gov.co/sites/default/files/secciones/ods-2016.jpg" TargetMode="External"/><Relationship Id="rId5" Type="http://schemas.openxmlformats.org/officeDocument/2006/relationships/image" Target="../media/image8.png"/><Relationship Id="rId6" Type="http://schemas.openxmlformats.org/officeDocument/2006/relationships/image" Target="../media/image5.jpg"/><Relationship Id="rId7"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image.freepik.com/foto-gratis/rocas-arena-cielo-azul-desierto-tatacoa-colombia_181624-20188.jpg" TargetMode="External"/><Relationship Id="rId4" Type="http://schemas.openxmlformats.org/officeDocument/2006/relationships/hyperlink" Target="https://www.freepik.es/fotos-premium/bandera-colombiana-banner-muro-hormigon_9383295.htm#page=1&amp;query=colombia&amp;position=11&amp;from_view=search" TargetMode="External"/><Relationship Id="rId5" Type="http://schemas.openxmlformats.org/officeDocument/2006/relationships/image" Target="../media/image8.png"/><Relationship Id="rId6" Type="http://schemas.openxmlformats.org/officeDocument/2006/relationships/image" Target="../media/image4.jpg"/><Relationship Id="rId7"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freepik.es/foto-gratis/rara-orquidea-colombiana-jardin-verde_15672375.htm#page=1&amp;query=colombia&amp;position=47&amp;from_view=search" TargetMode="External"/><Relationship Id="rId4" Type="http://schemas.openxmlformats.org/officeDocument/2006/relationships/hyperlink" Target="https://www.policia.gov.co/noticia/realizamos-control-tala-ilegal-flora-y-fauna-silvestre-0" TargetMode="External"/><Relationship Id="rId9" Type="http://schemas.openxmlformats.org/officeDocument/2006/relationships/image" Target="../media/image9.png"/><Relationship Id="rId5" Type="http://schemas.openxmlformats.org/officeDocument/2006/relationships/hyperlink" Target="https://igac.gov.co/es/noticias/igac-y-corpoica-realizan-analisis-de-inundaciones-y-sequia-en-68-municipios-de-18" TargetMode="External"/><Relationship Id="rId6" Type="http://schemas.openxmlformats.org/officeDocument/2006/relationships/image" Target="../media/image8.png"/><Relationship Id="rId7" Type="http://schemas.openxmlformats.org/officeDocument/2006/relationships/image" Target="../media/image7.jp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0.jp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minambiente.gov.co/index.php/gestion-del-riesgo-de-desastres" TargetMode="External"/><Relationship Id="rId4" Type="http://schemas.openxmlformats.org/officeDocument/2006/relationships/hyperlink" Target="https://www.anla.gov.co/" TargetMode="External"/><Relationship Id="rId9" Type="http://schemas.openxmlformats.org/officeDocument/2006/relationships/image" Target="../media/image13.jpg"/><Relationship Id="rId5" Type="http://schemas.openxmlformats.org/officeDocument/2006/relationships/hyperlink" Target="http://aprende.colombiaaprende.edu.co/es/node/95174" TargetMode="External"/><Relationship Id="rId6" Type="http://schemas.openxmlformats.org/officeDocument/2006/relationships/hyperlink" Target="https://www.freepik.es/foto-gratis/grupo-personas-mapa-mundo_11307054.htm#page=1&amp;query=gente&amp;position=28&amp;from_view=search" TargetMode="External"/><Relationship Id="rId7" Type="http://schemas.openxmlformats.org/officeDocument/2006/relationships/image" Target="../media/image8.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www.minambiente.gov.co/index.php/noticias/4768-colombia-continua-avanzando-en-materia-ambiental" TargetMode="External"/><Relationship Id="rId4" Type="http://schemas.openxmlformats.org/officeDocument/2006/relationships/image" Target="../media/image8.png"/><Relationship Id="rId5"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
          <p:cNvSpPr/>
          <p:nvPr/>
        </p:nvSpPr>
        <p:spPr>
          <a:xfrm>
            <a:off x="2026558" y="476728"/>
            <a:ext cx="8136824" cy="1211283"/>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DI_21240008_VIDEO_INF_PROGRAMA</a:t>
            </a:r>
            <a:endParaRPr b="0" i="0" sz="1800" u="none" cap="none" strike="noStrike">
              <a:solidFill>
                <a:schemeClr val="lt1"/>
              </a:solidFill>
              <a:latin typeface="Arial"/>
              <a:ea typeface="Arial"/>
              <a:cs typeface="Arial"/>
              <a:sym typeface="Arial"/>
            </a:endParaRPr>
          </a:p>
        </p:txBody>
      </p:sp>
      <p:graphicFrame>
        <p:nvGraphicFramePr>
          <p:cNvPr id="79" name="Google Shape;79;p2"/>
          <p:cNvGraphicFramePr/>
          <p:nvPr/>
        </p:nvGraphicFramePr>
        <p:xfrm>
          <a:off x="824177" y="2747350"/>
          <a:ext cx="3000000" cy="3000000"/>
        </p:xfrm>
        <a:graphic>
          <a:graphicData uri="http://schemas.openxmlformats.org/drawingml/2006/table">
            <a:tbl>
              <a:tblPr bandRow="1" firstRow="1">
                <a:noFill/>
                <a:tableStyleId>{EF0E43A7-76A5-4AB1-8C25-7E776978C54C}</a:tableStyleId>
              </a:tblPr>
              <a:tblGrid>
                <a:gridCol w="1618725"/>
                <a:gridCol w="3323975"/>
                <a:gridCol w="5906525"/>
              </a:tblGrid>
              <a:tr h="370850">
                <a:tc>
                  <a:txBody>
                    <a:bodyPr/>
                    <a:lstStyle/>
                    <a:p>
                      <a:pPr indent="0" lvl="0" marL="0" marR="0" rtl="0" algn="ctr">
                        <a:lnSpc>
                          <a:spcPct val="100000"/>
                        </a:lnSpc>
                        <a:spcBef>
                          <a:spcPts val="0"/>
                        </a:spcBef>
                        <a:spcAft>
                          <a:spcPts val="0"/>
                        </a:spcAft>
                        <a:buClr>
                          <a:srgbClr val="000000"/>
                        </a:buClr>
                        <a:buSzPts val="1200"/>
                        <a:buFont typeface="Arial"/>
                        <a:buNone/>
                      </a:pPr>
                      <a:r>
                        <a:rPr b="1" lang="es-ES" sz="1200" u="none" cap="none" strike="noStrike"/>
                        <a:t>Tipo de video</a:t>
                      </a:r>
                      <a:endParaRPr b="1" sz="12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200"/>
                        <a:buFont typeface="Arial"/>
                        <a:buNone/>
                      </a:pPr>
                      <a:r>
                        <a:rPr b="1" lang="es-ES" sz="1200" u="none" cap="none" strike="noStrike"/>
                        <a:t>Descripción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200"/>
                        <a:buFont typeface="Arial"/>
                        <a:buNone/>
                      </a:pPr>
                      <a:r>
                        <a:rPr b="1" lang="es-ES" sz="1200" u="none" cap="none" strike="noStrike"/>
                        <a:t>Ejemplos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200"/>
                        <a:buFont typeface="Arial"/>
                        <a:buNone/>
                      </a:pPr>
                      <a:r>
                        <a:rPr b="0" i="0" lang="es-ES" sz="1200" u="none" cap="none" strike="noStrike">
                          <a:solidFill>
                            <a:schemeClr val="dk1"/>
                          </a:solidFill>
                          <a:latin typeface="Arial"/>
                          <a:ea typeface="Arial"/>
                          <a:cs typeface="Arial"/>
                          <a:sym typeface="Arial"/>
                        </a:rPr>
                        <a:t>Animación 2D</a:t>
                      </a:r>
                      <a:r>
                        <a:rPr lang="es-ES" sz="1200" u="none" cap="none" strike="noStrike"/>
                        <a:t> </a:t>
                      </a:r>
                      <a:endParaRPr sz="1200" u="none" cap="none" strike="noStrike"/>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Arial"/>
                        <a:buNone/>
                      </a:pPr>
                      <a:r>
                        <a:rPr b="0" i="0" lang="es-ES" sz="1200" u="none" cap="none" strike="noStrike">
                          <a:solidFill>
                            <a:schemeClr val="dk1"/>
                          </a:solidFill>
                          <a:latin typeface="Arial"/>
                          <a:ea typeface="Arial"/>
                          <a:cs typeface="Arial"/>
                          <a:sym typeface="Arial"/>
                        </a:rPr>
                        <a:t>Producción Audiovisual de Videos Animados haciendo uso de técnicas de animación 2D con voz en off.</a:t>
                      </a:r>
                      <a:r>
                        <a:rPr lang="es-ES" sz="1200" u="none" cap="none" strike="noStrike"/>
                        <a:t> </a:t>
                      </a:r>
                      <a:endParaRPr sz="1200" u="none" cap="none" strike="noStrike"/>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Arial"/>
                        <a:buNone/>
                      </a:pPr>
                      <a:r>
                        <a:rPr b="0" i="0" lang="es-ES" sz="1200" u="none" cap="none" strike="noStrike">
                          <a:solidFill>
                            <a:schemeClr val="dk1"/>
                          </a:solidFill>
                          <a:latin typeface="Arial"/>
                          <a:ea typeface="Arial"/>
                          <a:cs typeface="Arial"/>
                          <a:sym typeface="Arial"/>
                        </a:rPr>
                        <a:t>Empaque del plátano</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200"/>
                        <a:buFont typeface="Arial"/>
                        <a:buNone/>
                      </a:pP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https://www.youtube.com/watch?v=0zIhmZk_890&amp;feature=youtu.be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200"/>
                        <a:buFont typeface="Arial"/>
                        <a:buNone/>
                      </a:pPr>
                      <a:r>
                        <a:rPr b="0" i="0" lang="es-ES" sz="1200" u="none" cap="none" strike="noStrike">
                          <a:solidFill>
                            <a:schemeClr val="dk1"/>
                          </a:solidFill>
                          <a:latin typeface="Arial"/>
                          <a:ea typeface="Arial"/>
                          <a:cs typeface="Arial"/>
                          <a:sym typeface="Arial"/>
                        </a:rPr>
                        <a:t>Aislamiento preventivo</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200"/>
                        <a:buFont typeface="Arial"/>
                        <a:buNone/>
                      </a:pPr>
                      <a:r>
                        <a:rPr b="0" i="0" lang="es-ES" sz="1200" u="sng" cap="none" strike="noStrike">
                          <a:solidFill>
                            <a:schemeClr val="dk1"/>
                          </a:solidFill>
                          <a:latin typeface="Arial"/>
                          <a:ea typeface="Arial"/>
                          <a:cs typeface="Arial"/>
                          <a:sym typeface="Arial"/>
                          <a:hlinkClick r:id="rId4">
                            <a:extLst>
                              <a:ext uri="{A12FA001-AC4F-418D-AE19-62706E023703}">
                                <ahyp:hlinkClr val="tx"/>
                              </a:ext>
                            </a:extLst>
                          </a:hlinkClick>
                        </a:rPr>
                        <a:t>https://www.youtube.com/watch?v=m2hQNDj-9Y4&amp;t=7s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200"/>
                        <a:buFont typeface="Arial"/>
                        <a:buNone/>
                      </a:pPr>
                      <a:r>
                        <a:rPr b="0" i="0" lang="es-ES" sz="1200" u="none" cap="none" strike="noStrike">
                          <a:solidFill>
                            <a:schemeClr val="dk1"/>
                          </a:solidFill>
                          <a:latin typeface="Arial"/>
                          <a:ea typeface="Arial"/>
                          <a:cs typeface="Arial"/>
                          <a:sym typeface="Arial"/>
                        </a:rPr>
                        <a:t>Entrevista a Mr. Plátano</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200"/>
                        <a:buFont typeface="Arial"/>
                        <a:buNone/>
                      </a:pPr>
                      <a:r>
                        <a:rPr b="0" i="0" lang="es-ES" sz="1200" u="sng" cap="none" strike="noStrike">
                          <a:solidFill>
                            <a:schemeClr val="dk1"/>
                          </a:solidFill>
                          <a:latin typeface="Arial"/>
                          <a:ea typeface="Arial"/>
                          <a:cs typeface="Arial"/>
                          <a:sym typeface="Arial"/>
                          <a:hlinkClick r:id="rId5">
                            <a:extLst>
                              <a:ext uri="{A12FA001-AC4F-418D-AE19-62706E023703}">
                                <ahyp:hlinkClr val="tx"/>
                              </a:ext>
                            </a:extLst>
                          </a:hlinkClick>
                        </a:rPr>
                        <a:t>https://www.youtube.com/watch?v=qUm4qGRDZUA</a:t>
                      </a:r>
                      <a:endParaRPr b="0" i="0" sz="1200" u="none" cap="none" strike="noStrike">
                        <a:solidFill>
                          <a:schemeClr val="dk1"/>
                        </a:solidFill>
                        <a:latin typeface="Arial"/>
                        <a:ea typeface="Arial"/>
                        <a:cs typeface="Arial"/>
                        <a:sym typeface="Arial"/>
                      </a:endParaRPr>
                    </a:p>
                  </a:txBody>
                  <a:tcPr marT="45725" marB="45725" marR="91450" marL="91450" anchor="ctr"/>
                </a:tc>
              </a:tr>
            </a:tbl>
          </a:graphicData>
        </a:graphic>
      </p:graphicFrame>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1"/>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1" name="Google Shape;251;p11"/>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252" name="Google Shape;252;p11"/>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53" name="Google Shape;253;p11"/>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4" name="Google Shape;254;p11"/>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Una de estas propuestas ha sido la construcción de una estrategia que permita la Evaluación del Impacto Ambiental. Esto necesariamente ejerce un sistema de control, individual y colectivo, frente a los emprendimientos y empresas locales y nacionales. Por lo que se diseñan unas enfocadas en la prevención y de corrección, mitigación y control, con el fin de cumplir con la normatividad propuesta.</a:t>
            </a:r>
            <a:endParaRPr b="0" i="0" sz="1400" u="none" cap="none" strike="noStrike">
              <a:solidFill>
                <a:schemeClr val="dk1"/>
              </a:solidFill>
              <a:latin typeface="Arial"/>
              <a:ea typeface="Arial"/>
              <a:cs typeface="Arial"/>
              <a:sym typeface="Arial"/>
            </a:endParaRPr>
          </a:p>
        </p:txBody>
      </p:sp>
      <p:sp>
        <p:nvSpPr>
          <p:cNvPr id="255" name="Google Shape;255;p11"/>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6" name="Google Shape;256;p11"/>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http://www.gestiondelriesgo.gov.co/snigrd/pagina.aspx?id=13</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1200" u="sng" cap="none" strike="noStrike">
                <a:solidFill>
                  <a:schemeClr val="dk1"/>
                </a:solidFill>
                <a:latin typeface="Arial"/>
                <a:ea typeface="Arial"/>
                <a:cs typeface="Arial"/>
                <a:sym typeface="Arial"/>
                <a:hlinkClick r:id="rId4">
                  <a:extLst>
                    <a:ext uri="{A12FA001-AC4F-418D-AE19-62706E023703}">
                      <ahyp:hlinkClr val="tx"/>
                    </a:ext>
                  </a:extLst>
                </a:hlinkClick>
              </a:rPr>
              <a:t> </a:t>
            </a:r>
            <a:endParaRPr/>
          </a:p>
          <a:p>
            <a:pPr indent="0" lvl="0" marL="0" marR="0" rtl="0" algn="l">
              <a:lnSpc>
                <a:spcPct val="100000"/>
              </a:lnSpc>
              <a:spcBef>
                <a:spcPts val="0"/>
              </a:spcBef>
              <a:spcAft>
                <a:spcPts val="0"/>
              </a:spcAft>
              <a:buNone/>
            </a:pPr>
            <a:r>
              <a:rPr b="0" i="0" lang="es-ES" sz="1200" u="sng" cap="none" strike="noStrike">
                <a:solidFill>
                  <a:schemeClr val="dk1"/>
                </a:solidFill>
                <a:latin typeface="Arial"/>
                <a:ea typeface="Arial"/>
                <a:cs typeface="Arial"/>
                <a:sym typeface="Arial"/>
                <a:hlinkClick r:id="rId5">
                  <a:extLst>
                    <a:ext uri="{A12FA001-AC4F-418D-AE19-62706E023703}">
                      <ahyp:hlinkClr val="tx"/>
                    </a:ext>
                  </a:extLst>
                </a:hlinkClick>
              </a:rPr>
              <a:t>https://www.idiger.gov.co/rinundacion</a:t>
            </a:r>
            <a:r>
              <a:rPr b="0" i="0" lang="es-ES" sz="12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257" name="Google Shape;257;p11"/>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258" name="Google Shape;258;p11"/>
          <p:cNvGrpSpPr/>
          <p:nvPr/>
        </p:nvGrpSpPr>
        <p:grpSpPr>
          <a:xfrm>
            <a:off x="-42401" y="-64613"/>
            <a:ext cx="6909926" cy="3859056"/>
            <a:chOff x="-42401" y="-24097"/>
            <a:chExt cx="6909926" cy="3859056"/>
          </a:xfrm>
        </p:grpSpPr>
        <p:pic>
          <p:nvPicPr>
            <p:cNvPr id="259" name="Google Shape;259;p11"/>
            <p:cNvPicPr preferRelativeResize="0"/>
            <p:nvPr/>
          </p:nvPicPr>
          <p:blipFill rotWithShape="1">
            <a:blip r:embed="rId6">
              <a:alphaModFix/>
            </a:blip>
            <a:srcRect b="0" l="0" r="0" t="0"/>
            <a:stretch/>
          </p:blipFill>
          <p:spPr>
            <a:xfrm>
              <a:off x="-42401" y="-24097"/>
              <a:ext cx="6909926" cy="3859056"/>
            </a:xfrm>
            <a:prstGeom prst="rect">
              <a:avLst/>
            </a:prstGeom>
            <a:noFill/>
            <a:ln>
              <a:noFill/>
            </a:ln>
          </p:spPr>
        </p:pic>
        <p:sp>
          <p:nvSpPr>
            <p:cNvPr id="260" name="Google Shape;260;p11"/>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261" name="Google Shape;261;p11"/>
          <p:cNvPicPr preferRelativeResize="0"/>
          <p:nvPr/>
        </p:nvPicPr>
        <p:blipFill rotWithShape="1">
          <a:blip r:embed="rId7">
            <a:alphaModFix/>
          </a:blip>
          <a:srcRect b="15921" l="12853" r="12741" t="10466"/>
          <a:stretch/>
        </p:blipFill>
        <p:spPr>
          <a:xfrm>
            <a:off x="200358" y="1728355"/>
            <a:ext cx="3212204" cy="1555301"/>
          </a:xfrm>
          <a:prstGeom prst="rect">
            <a:avLst/>
          </a:prstGeom>
          <a:noFill/>
          <a:ln>
            <a:noFill/>
          </a:ln>
        </p:spPr>
      </p:pic>
      <p:sp>
        <p:nvSpPr>
          <p:cNvPr id="262" name="Google Shape;262;p11"/>
          <p:cNvSpPr txBox="1"/>
          <p:nvPr/>
        </p:nvSpPr>
        <p:spPr>
          <a:xfrm>
            <a:off x="3360676" y="2340499"/>
            <a:ext cx="5087914"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El Instituto Distrital de </a:t>
            </a:r>
            <a:endParaRPr/>
          </a:p>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Gestión del Riesgo y Cambio Climático de Bogotá, realiza permanente la evaluación del impacto ambiental en la capital.</a:t>
            </a:r>
            <a:endParaRPr b="0" i="0" sz="1400" u="none" cap="none" strike="noStrike">
              <a:solidFill>
                <a:srgbClr val="000000"/>
              </a:solidFill>
              <a:latin typeface="Arial"/>
              <a:ea typeface="Arial"/>
              <a:cs typeface="Arial"/>
              <a:sym typeface="Arial"/>
            </a:endParaRPr>
          </a:p>
        </p:txBody>
      </p:sp>
      <p:pic>
        <p:nvPicPr>
          <p:cNvPr id="263" name="Google Shape;263;p11"/>
          <p:cNvPicPr preferRelativeResize="0"/>
          <p:nvPr/>
        </p:nvPicPr>
        <p:blipFill rotWithShape="1">
          <a:blip r:embed="rId8">
            <a:alphaModFix/>
          </a:blip>
          <a:srcRect b="13541" l="11850" r="12853" t="15228"/>
          <a:stretch/>
        </p:blipFill>
        <p:spPr>
          <a:xfrm>
            <a:off x="112444" y="10273"/>
            <a:ext cx="3021600" cy="1607044"/>
          </a:xfrm>
          <a:prstGeom prst="rect">
            <a:avLst/>
          </a:prstGeom>
          <a:noFill/>
          <a:ln>
            <a:noFill/>
          </a:ln>
        </p:spPr>
      </p:pic>
      <p:sp>
        <p:nvSpPr>
          <p:cNvPr id="264" name="Google Shape;264;p11"/>
          <p:cNvSpPr txBox="1"/>
          <p:nvPr/>
        </p:nvSpPr>
        <p:spPr>
          <a:xfrm>
            <a:off x="3134044" y="606140"/>
            <a:ext cx="339660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La Unidad Nacional para la prevención del riesgo de desastres, hace dicha evaluación a nivel nacional.</a:t>
            </a:r>
            <a:endParaRPr b="0" i="0" sz="14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2"/>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0" name="Google Shape;270;p12"/>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271" name="Google Shape;271;p12"/>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 </a:t>
            </a:r>
            <a:endParaRPr b="0" i="0" sz="1400" u="none" cap="none" strike="noStrike">
              <a:solidFill>
                <a:srgbClr val="000000"/>
              </a:solidFill>
              <a:latin typeface="Arial"/>
              <a:ea typeface="Arial"/>
              <a:cs typeface="Arial"/>
              <a:sym typeface="Arial"/>
            </a:endParaRPr>
          </a:p>
        </p:txBody>
      </p:sp>
      <p:sp>
        <p:nvSpPr>
          <p:cNvPr id="272" name="Google Shape;272;p12"/>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3" name="Google Shape;273;p12"/>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Un estudio ambiental, entonces permite: identificar los problemas ambientales, diseñar estrategias de prevención, de mitigación, de corrección y de compensación, que permitan disminuir el impacto negativo frente al medio ambiente o contexto en el cual se encuentra.</a:t>
            </a:r>
            <a:endParaRPr b="0" i="0" sz="1400" u="none" cap="none" strike="noStrike">
              <a:solidFill>
                <a:schemeClr val="dk1"/>
              </a:solidFill>
              <a:latin typeface="Arial"/>
              <a:ea typeface="Arial"/>
              <a:cs typeface="Arial"/>
              <a:sym typeface="Arial"/>
            </a:endParaRPr>
          </a:p>
        </p:txBody>
      </p:sp>
      <p:sp>
        <p:nvSpPr>
          <p:cNvPr id="274" name="Google Shape;274;p12"/>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5" name="Google Shape;275;p12"/>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https://www.freepik.es/fotos-premium/hombre-negocios-lapiz-marque-casilla-verificacion_5664834.htm#page=1&amp;query=lista%20de%20verificacion&amp;position=18&amp;from_view=keyword</a:t>
            </a:r>
            <a:r>
              <a:rPr b="0" i="0" lang="es-E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6" name="Google Shape;276;p12"/>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277" name="Google Shape;277;p12"/>
          <p:cNvGrpSpPr/>
          <p:nvPr/>
        </p:nvGrpSpPr>
        <p:grpSpPr>
          <a:xfrm>
            <a:off x="-42401" y="-64613"/>
            <a:ext cx="6909926" cy="3859056"/>
            <a:chOff x="-42401" y="-24097"/>
            <a:chExt cx="6909926" cy="3859056"/>
          </a:xfrm>
        </p:grpSpPr>
        <p:pic>
          <p:nvPicPr>
            <p:cNvPr id="278" name="Google Shape;278;p12"/>
            <p:cNvPicPr preferRelativeResize="0"/>
            <p:nvPr/>
          </p:nvPicPr>
          <p:blipFill rotWithShape="1">
            <a:blip r:embed="rId4">
              <a:alphaModFix/>
            </a:blip>
            <a:srcRect b="0" l="0" r="0" t="0"/>
            <a:stretch/>
          </p:blipFill>
          <p:spPr>
            <a:xfrm>
              <a:off x="-42401" y="-24097"/>
              <a:ext cx="6909926" cy="3859056"/>
            </a:xfrm>
            <a:prstGeom prst="rect">
              <a:avLst/>
            </a:prstGeom>
            <a:noFill/>
            <a:ln>
              <a:noFill/>
            </a:ln>
          </p:spPr>
        </p:pic>
        <p:sp>
          <p:nvSpPr>
            <p:cNvPr id="279" name="Google Shape;279;p12"/>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Hombre de negocios con lápiz marque la casilla de verificación Foto Premium " id="280" name="Google Shape;280;p12"/>
          <p:cNvPicPr preferRelativeResize="0"/>
          <p:nvPr/>
        </p:nvPicPr>
        <p:blipFill rotWithShape="1">
          <a:blip r:embed="rId5">
            <a:alphaModFix/>
          </a:blip>
          <a:srcRect b="0" l="0" r="0" t="0"/>
          <a:stretch/>
        </p:blipFill>
        <p:spPr>
          <a:xfrm>
            <a:off x="115629" y="68559"/>
            <a:ext cx="6677636" cy="3171826"/>
          </a:xfrm>
          <a:prstGeom prst="rect">
            <a:avLst/>
          </a:prstGeom>
          <a:noFill/>
          <a:ln>
            <a:noFill/>
          </a:ln>
        </p:spPr>
      </p:pic>
      <p:sp>
        <p:nvSpPr>
          <p:cNvPr id="281" name="Google Shape;281;p12"/>
          <p:cNvSpPr txBox="1"/>
          <p:nvPr/>
        </p:nvSpPr>
        <p:spPr>
          <a:xfrm>
            <a:off x="2493938" y="435172"/>
            <a:ext cx="37181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Árbol de problemas ambientales.</a:t>
            </a:r>
            <a:endParaRPr b="0" i="0" sz="1400" u="none" cap="none" strike="noStrike">
              <a:solidFill>
                <a:schemeClr val="lt1"/>
              </a:solidFill>
              <a:latin typeface="Arial"/>
              <a:ea typeface="Arial"/>
              <a:cs typeface="Arial"/>
              <a:sym typeface="Arial"/>
            </a:endParaRPr>
          </a:p>
        </p:txBody>
      </p:sp>
      <p:sp>
        <p:nvSpPr>
          <p:cNvPr id="282" name="Google Shape;282;p12"/>
          <p:cNvSpPr txBox="1"/>
          <p:nvPr/>
        </p:nvSpPr>
        <p:spPr>
          <a:xfrm>
            <a:off x="2556782" y="1190025"/>
            <a:ext cx="43107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Identificación de posibles</a:t>
            </a:r>
            <a:r>
              <a:rPr b="0" i="0" lang="es-ES" sz="1400" u="none" cap="none" strike="noStrike">
                <a:solidFill>
                  <a:srgbClr val="000000"/>
                </a:solidFill>
                <a:latin typeface="Arial"/>
                <a:ea typeface="Arial"/>
                <a:cs typeface="Arial"/>
                <a:sym typeface="Arial"/>
              </a:rPr>
              <a:t>  </a:t>
            </a:r>
            <a:r>
              <a:rPr b="0" i="0" lang="es-ES" sz="1400" u="none" cap="none" strike="noStrike">
                <a:solidFill>
                  <a:schemeClr val="lt1"/>
                </a:solidFill>
                <a:latin typeface="Arial"/>
                <a:ea typeface="Arial"/>
                <a:cs typeface="Arial"/>
                <a:sym typeface="Arial"/>
              </a:rPr>
              <a:t>soluciones</a:t>
            </a:r>
            <a:endParaRPr b="0" i="0" sz="1400" u="none" cap="none" strike="noStrike">
              <a:solidFill>
                <a:schemeClr val="lt1"/>
              </a:solidFill>
              <a:latin typeface="Arial"/>
              <a:ea typeface="Arial"/>
              <a:cs typeface="Arial"/>
              <a:sym typeface="Arial"/>
            </a:endParaRPr>
          </a:p>
        </p:txBody>
      </p:sp>
      <p:sp>
        <p:nvSpPr>
          <p:cNvPr id="283" name="Google Shape;283;p12"/>
          <p:cNvSpPr txBox="1"/>
          <p:nvPr/>
        </p:nvSpPr>
        <p:spPr>
          <a:xfrm>
            <a:off x="2493938" y="1813062"/>
            <a:ext cx="46155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Jerarquización según viabilidad e importancia</a:t>
            </a:r>
            <a:endParaRPr b="0" i="0" sz="1400" u="none" cap="none" strike="noStrike">
              <a:solidFill>
                <a:schemeClr val="lt1"/>
              </a:solidFill>
              <a:latin typeface="Arial"/>
              <a:ea typeface="Arial"/>
              <a:cs typeface="Arial"/>
              <a:sym typeface="Arial"/>
            </a:endParaRPr>
          </a:p>
        </p:txBody>
      </p:sp>
      <p:sp>
        <p:nvSpPr>
          <p:cNvPr id="284" name="Google Shape;284;p12"/>
          <p:cNvSpPr txBox="1"/>
          <p:nvPr/>
        </p:nvSpPr>
        <p:spPr>
          <a:xfrm>
            <a:off x="2556782" y="2542978"/>
            <a:ext cx="53168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Estrategias de prevención...</a:t>
            </a:r>
            <a:endParaRPr b="0" i="0" sz="1400" u="none" cap="none" strike="noStrike">
              <a:solidFill>
                <a:schemeClr val="lt1"/>
              </a:solidFill>
              <a:latin typeface="Arial"/>
              <a:ea typeface="Arial"/>
              <a:cs typeface="Arial"/>
              <a:sym typeface="Arial"/>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3"/>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0" name="Google Shape;290;p13"/>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291" name="Google Shape;291;p13"/>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 </a:t>
            </a:r>
            <a:endParaRPr b="0" i="0" sz="1400" u="none" cap="none" strike="noStrike">
              <a:solidFill>
                <a:srgbClr val="000000"/>
              </a:solidFill>
              <a:latin typeface="Arial"/>
              <a:ea typeface="Arial"/>
              <a:cs typeface="Arial"/>
              <a:sym typeface="Arial"/>
            </a:endParaRPr>
          </a:p>
        </p:txBody>
      </p:sp>
      <p:sp>
        <p:nvSpPr>
          <p:cNvPr id="292" name="Google Shape;292;p13"/>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3" name="Google Shape;293;p13"/>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El aprendiz al final del programa formativo tendrá los conocimientos, habilidades, destrezas y actitudes que le permitirán formar parte de un equipo de trabajo que diseñe proyectos de alto impacto social en temas de medio ambiente, y que estén acordes con las políticas ambientales vigentes.</a:t>
            </a:r>
            <a:endParaRPr b="0" i="0" sz="1400" u="none" cap="none" strike="noStrike">
              <a:solidFill>
                <a:schemeClr val="dk1"/>
              </a:solidFill>
              <a:latin typeface="Arial"/>
              <a:ea typeface="Arial"/>
              <a:cs typeface="Arial"/>
              <a:sym typeface="Arial"/>
            </a:endParaRPr>
          </a:p>
        </p:txBody>
      </p:sp>
      <p:sp>
        <p:nvSpPr>
          <p:cNvPr id="294" name="Google Shape;294;p13"/>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5" name="Google Shape;295;p13"/>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https://www.freepik.es/vector-gratis/jovenes-sujetando-pancarta-vacia_5238139.htm#page=1&amp;query=jovenes%20estudiantes&amp;position=25&amp;from_view=search</a:t>
            </a:r>
            <a:r>
              <a:rPr b="0" i="0" lang="es-ES" sz="12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296" name="Google Shape;296;p13"/>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297" name="Google Shape;297;p13"/>
          <p:cNvGrpSpPr/>
          <p:nvPr/>
        </p:nvGrpSpPr>
        <p:grpSpPr>
          <a:xfrm>
            <a:off x="-42401" y="-64613"/>
            <a:ext cx="6909926" cy="3859056"/>
            <a:chOff x="-42401" y="-24097"/>
            <a:chExt cx="6909926" cy="3859056"/>
          </a:xfrm>
        </p:grpSpPr>
        <p:pic>
          <p:nvPicPr>
            <p:cNvPr id="298" name="Google Shape;298;p13"/>
            <p:cNvPicPr preferRelativeResize="0"/>
            <p:nvPr/>
          </p:nvPicPr>
          <p:blipFill rotWithShape="1">
            <a:blip r:embed="rId4">
              <a:alphaModFix/>
            </a:blip>
            <a:srcRect b="0" l="0" r="0" t="0"/>
            <a:stretch/>
          </p:blipFill>
          <p:spPr>
            <a:xfrm>
              <a:off x="-42401" y="-24097"/>
              <a:ext cx="6909926" cy="3859056"/>
            </a:xfrm>
            <a:prstGeom prst="rect">
              <a:avLst/>
            </a:prstGeom>
            <a:noFill/>
            <a:ln>
              <a:noFill/>
            </a:ln>
          </p:spPr>
        </p:pic>
        <p:sp>
          <p:nvSpPr>
            <p:cNvPr id="299" name="Google Shape;299;p13"/>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Jóvenes sujetando una pancarta vacía vector gratuito" id="300" name="Google Shape;300;p13"/>
          <p:cNvPicPr preferRelativeResize="0"/>
          <p:nvPr/>
        </p:nvPicPr>
        <p:blipFill rotWithShape="1">
          <a:blip r:embed="rId5">
            <a:alphaModFix/>
          </a:blip>
          <a:srcRect b="0" l="0" r="0" t="0"/>
          <a:stretch/>
        </p:blipFill>
        <p:spPr>
          <a:xfrm>
            <a:off x="92278" y="0"/>
            <a:ext cx="6677636" cy="3243262"/>
          </a:xfrm>
          <a:prstGeom prst="rect">
            <a:avLst/>
          </a:prstGeom>
          <a:noFill/>
          <a:ln>
            <a:noFill/>
          </a:ln>
        </p:spPr>
      </p:pic>
      <p:sp>
        <p:nvSpPr>
          <p:cNvPr id="301" name="Google Shape;301;p13"/>
          <p:cNvSpPr txBox="1"/>
          <p:nvPr/>
        </p:nvSpPr>
        <p:spPr>
          <a:xfrm>
            <a:off x="2148115" y="1711026"/>
            <a:ext cx="29097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Todos somos parte de la solución.</a:t>
            </a:r>
            <a:endParaRPr b="0" i="0" sz="14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p:nvPr/>
        </p:nvSpPr>
        <p:spPr>
          <a:xfrm>
            <a:off x="6876901" y="769257"/>
            <a:ext cx="5327101" cy="5109029"/>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 name="Google Shape;85;p3"/>
          <p:cNvSpPr txBox="1"/>
          <p:nvPr/>
        </p:nvSpPr>
        <p:spPr>
          <a:xfrm>
            <a:off x="6896100" y="1257300"/>
            <a:ext cx="5314800" cy="54247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86" name="Google Shape;86;p3"/>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87" name="Google Shape;87;p3"/>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 name="Google Shape;88;p3"/>
          <p:cNvSpPr txBox="1"/>
          <p:nvPr/>
        </p:nvSpPr>
        <p:spPr>
          <a:xfrm>
            <a:off x="92278" y="4397160"/>
            <a:ext cx="6457950" cy="162626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lang="es-ES">
                <a:solidFill>
                  <a:schemeClr val="dk1"/>
                </a:solidFill>
              </a:rPr>
              <a:t>Apropiación</a:t>
            </a:r>
            <a:r>
              <a:rPr lang="es-ES">
                <a:solidFill>
                  <a:schemeClr val="dk1"/>
                </a:solidFill>
              </a:rPr>
              <a:t> de aspectos técnicos y normativos para la elaboración de estudios </a:t>
            </a:r>
            <a:r>
              <a:rPr lang="es-ES">
                <a:solidFill>
                  <a:schemeClr val="dk1"/>
                </a:solidFill>
              </a:rPr>
              <a:t>ambientales</a:t>
            </a:r>
            <a:r>
              <a:rPr lang="es-ES">
                <a:solidFill>
                  <a:schemeClr val="dk1"/>
                </a:solidFill>
              </a:rPr>
              <a:t>.</a:t>
            </a:r>
            <a:endParaRPr b="0" i="0" sz="1400" u="none" cap="none" strike="noStrike">
              <a:solidFill>
                <a:schemeClr val="dk1"/>
              </a:solidFill>
              <a:latin typeface="Arial"/>
              <a:ea typeface="Arial"/>
              <a:cs typeface="Arial"/>
              <a:sym typeface="Arial"/>
            </a:endParaRPr>
          </a:p>
        </p:txBody>
      </p:sp>
      <p:sp>
        <p:nvSpPr>
          <p:cNvPr id="89" name="Google Shape;89;p3"/>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 name="Google Shape;90;p3"/>
          <p:cNvSpPr/>
          <p:nvPr/>
        </p:nvSpPr>
        <p:spPr>
          <a:xfrm>
            <a:off x="6855797" y="6330228"/>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3">
                  <a:extLst>
                    <a:ext uri="{A12FA001-AC4F-418D-AE19-62706E023703}">
                      <ahyp:hlinkClr val="tx"/>
                    </a:ext>
                  </a:extLst>
                </a:hlinkClick>
              </a:rPr>
              <a:t>https://www.freepik.es/fotos-premium/vista-aerea-salto-tequendama-cascadas-mas-imponentes-colombia-alimentada-contaminado-rio-bogota_7766968.htm#page=1&amp;query=colombia&amp;position=27&amp;from_view=search</a:t>
            </a:r>
            <a:r>
              <a:rPr b="0" i="0" lang="es-ES"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4">
                  <a:extLst>
                    <a:ext uri="{A12FA001-AC4F-418D-AE19-62706E023703}">
                      <ahyp:hlinkClr val="tx"/>
                    </a:ext>
                  </a:extLst>
                </a:hlinkClick>
              </a:rPr>
              <a:t>https://image.freepik.com/foto-gratis/rocas-arena-cielo-azul-desierto-tatacoa-colombia_181624-20188.jpg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5">
                  <a:extLst>
                    <a:ext uri="{A12FA001-AC4F-418D-AE19-62706E023703}">
                      <ahyp:hlinkClr val="tx"/>
                    </a:ext>
                  </a:extLst>
                </a:hlinkClick>
              </a:rPr>
              <a:t>https://image.freepik.com/foto-gratis/hermosa-foto-cayo-cangrejo-providencia-colombia-cielo-azul-nublado_181624-14172.jpg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6">
                  <a:extLst>
                    <a:ext uri="{A12FA001-AC4F-418D-AE19-62706E023703}">
                      <ahyp:hlinkClr val="tx"/>
                    </a:ext>
                  </a:extLst>
                </a:hlinkClick>
              </a:rPr>
              <a:t>https://www.freepik.es/foto-gratis/rara-orquidea-colombiana-jardin-verde_15672375.htm#page=1&amp;query=colombia&amp;position=47&amp;from_view=search</a:t>
            </a:r>
            <a:r>
              <a:rPr b="0" i="0" lang="es-ES"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p3"/>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92" name="Google Shape;92;p3"/>
          <p:cNvGrpSpPr/>
          <p:nvPr/>
        </p:nvGrpSpPr>
        <p:grpSpPr>
          <a:xfrm>
            <a:off x="-42401" y="-64613"/>
            <a:ext cx="6909926" cy="3859056"/>
            <a:chOff x="-42401" y="-24097"/>
            <a:chExt cx="6909926" cy="3859056"/>
          </a:xfrm>
        </p:grpSpPr>
        <p:pic>
          <p:nvPicPr>
            <p:cNvPr id="93" name="Google Shape;93;p3"/>
            <p:cNvPicPr preferRelativeResize="0"/>
            <p:nvPr/>
          </p:nvPicPr>
          <p:blipFill rotWithShape="1">
            <a:blip r:embed="rId7">
              <a:alphaModFix/>
            </a:blip>
            <a:srcRect b="0" l="0" r="0" t="0"/>
            <a:stretch/>
          </p:blipFill>
          <p:spPr>
            <a:xfrm>
              <a:off x="-42401" y="-24097"/>
              <a:ext cx="6909926" cy="3859056"/>
            </a:xfrm>
            <a:prstGeom prst="rect">
              <a:avLst/>
            </a:prstGeom>
            <a:noFill/>
            <a:ln>
              <a:noFill/>
            </a:ln>
          </p:spPr>
        </p:pic>
        <p:sp>
          <p:nvSpPr>
            <p:cNvPr id="94" name="Google Shape;94;p3"/>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Vista aérea del salto de tequendama, una de las cascadas más imponentes de colombia, alimentada por el contaminado río bogotá. Foto Premium " id="95" name="Google Shape;95;p3"/>
          <p:cNvPicPr preferRelativeResize="0"/>
          <p:nvPr/>
        </p:nvPicPr>
        <p:blipFill rotWithShape="1">
          <a:blip r:embed="rId8">
            <a:alphaModFix/>
          </a:blip>
          <a:srcRect b="0" l="0" r="0" t="0"/>
          <a:stretch/>
        </p:blipFill>
        <p:spPr>
          <a:xfrm>
            <a:off x="81049" y="-16625"/>
            <a:ext cx="6756750" cy="3324600"/>
          </a:xfrm>
          <a:prstGeom prst="rect">
            <a:avLst/>
          </a:prstGeom>
          <a:noFill/>
          <a:ln>
            <a:noFill/>
          </a:ln>
        </p:spPr>
      </p:pic>
      <p:sp>
        <p:nvSpPr>
          <p:cNvPr id="96" name="Google Shape;96;p3"/>
          <p:cNvSpPr txBox="1"/>
          <p:nvPr/>
        </p:nvSpPr>
        <p:spPr>
          <a:xfrm>
            <a:off x="267245" y="2339354"/>
            <a:ext cx="260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Salto de Tequendama, Cundinamarca-Colombia</a:t>
            </a:r>
            <a:endParaRPr b="0" i="0" sz="1400" u="none" cap="none" strike="noStrike">
              <a:solidFill>
                <a:schemeClr val="lt1"/>
              </a:solidFill>
              <a:latin typeface="Arial"/>
              <a:ea typeface="Arial"/>
              <a:cs typeface="Arial"/>
              <a:sym typeface="Arial"/>
            </a:endParaRPr>
          </a:p>
        </p:txBody>
      </p:sp>
      <p:sp>
        <p:nvSpPr>
          <p:cNvPr id="97" name="Google Shape;97;p3"/>
          <p:cNvSpPr txBox="1"/>
          <p:nvPr/>
        </p:nvSpPr>
        <p:spPr>
          <a:xfrm>
            <a:off x="2149515" y="44539"/>
            <a:ext cx="4795971"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Apropiación de aspectos técnicos y normativos para la elaboración de estudios ambientales.</a:t>
            </a:r>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21240008</a:t>
            </a:r>
            <a:endParaRPr b="0" i="0" sz="1400" u="none" cap="none" strike="noStrike">
              <a:solidFill>
                <a:schemeClr val="dk1"/>
              </a:solidFill>
              <a:latin typeface="Arial"/>
              <a:ea typeface="Arial"/>
              <a:cs typeface="Arial"/>
              <a:sym typeface="Arial"/>
            </a:endParaRPr>
          </a:p>
        </p:txBody>
      </p:sp>
      <p:sp>
        <p:nvSpPr>
          <p:cNvPr id="98" name="Google Shape;98;p3"/>
          <p:cNvSpPr txBox="1"/>
          <p:nvPr/>
        </p:nvSpPr>
        <p:spPr>
          <a:xfrm>
            <a:off x="3865683" y="2753461"/>
            <a:ext cx="2699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6837806" y="6330228"/>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9">
                  <a:extLst>
                    <a:ext uri="{A12FA001-AC4F-418D-AE19-62706E023703}">
                      <ahyp:hlinkClr val="tx"/>
                    </a:ext>
                  </a:extLst>
                </a:hlinkClick>
              </a:rPr>
              <a:t>https://www.freepik.es/fotos-premium/vista-aerea-salto-tequendama-cascadas-mas-imponentes-colombia-alimentada-contaminado-rio-bogota_7766968.htm#page=1&amp;query=colombia&amp;position=27&amp;from_view=search</a:t>
            </a:r>
            <a:r>
              <a:rPr b="0" i="0" lang="es-ES"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0">
                  <a:extLst>
                    <a:ext uri="{A12FA001-AC4F-418D-AE19-62706E023703}">
                      <ahyp:hlinkClr val="tx"/>
                    </a:ext>
                  </a:extLst>
                </a:hlinkClick>
              </a:rPr>
              <a:t>https://image.freepik.com/foto-gratis/rocas-arena-cielo-azul-desierto-tatacoa-colombia_181624-20188.jpg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1">
                  <a:extLst>
                    <a:ext uri="{A12FA001-AC4F-418D-AE19-62706E023703}">
                      <ahyp:hlinkClr val="tx"/>
                    </a:ext>
                  </a:extLst>
                </a:hlinkClick>
              </a:rPr>
              <a:t>https://image.freepik.com/foto-gratis/hermosa-foto-cayo-cangrejo-providencia-colombia-cielo-azul-nublado_181624-14172.jpg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2">
                  <a:extLst>
                    <a:ext uri="{A12FA001-AC4F-418D-AE19-62706E023703}">
                      <ahyp:hlinkClr val="tx"/>
                    </a:ext>
                  </a:extLst>
                </a:hlinkClick>
              </a:rPr>
              <a:t>https://www.freepik.es/foto-gratis/rara-orquidea-colombiana-jardin-verde_15672375.htm#page=1&amp;query=colombia&amp;position=47&amp;from_view=search</a:t>
            </a:r>
            <a:r>
              <a:rPr b="0" i="0" lang="es-ES"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3"/>
          <p:cNvSpPr/>
          <p:nvPr/>
        </p:nvSpPr>
        <p:spPr>
          <a:xfrm>
            <a:off x="6853781" y="4397160"/>
            <a:ext cx="5333999" cy="315356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13">
                  <a:extLst>
                    <a:ext uri="{A12FA001-AC4F-418D-AE19-62706E023703}">
                      <ahyp:hlinkClr val="tx"/>
                    </a:ext>
                  </a:extLst>
                </a:hlinkClick>
              </a:rPr>
              <a:t>https://www.freepik.es/fotos-premium/vista-aerea-salto-tequendama-cascadas-mas-imponentes-colombia-alimentada-contaminado-rio-bogota_7766968.htm#page=1&amp;query=colombia&amp;position=27&amp;from_view=search</a:t>
            </a:r>
            <a:r>
              <a:rPr b="0" i="0" lang="es-ES"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4">
                  <a:extLst>
                    <a:ext uri="{A12FA001-AC4F-418D-AE19-62706E023703}">
                      <ahyp:hlinkClr val="tx"/>
                    </a:ext>
                  </a:extLst>
                </a:hlinkClick>
              </a:rPr>
              <a:t>https://image.freepik.com/foto-gratis/hermosa-foto-cayo-cangrejo-providencia-colombia-cielo-azul-nublado_181624-14172.jpg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5">
                  <a:extLst>
                    <a:ext uri="{A12FA001-AC4F-418D-AE19-62706E023703}">
                      <ahyp:hlinkClr val="tx"/>
                    </a:ext>
                  </a:extLst>
                </a:hlinkClick>
              </a:rPr>
              <a:t>https://www.freepik.es/foto-gratis/rara-orquidea-colombiana-jardin-verde_15672375.htm#page=1&amp;query=colombia&amp;position=47&amp;from_view=search</a:t>
            </a:r>
            <a:r>
              <a:rPr b="0" i="0" lang="es-ES"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3"/>
          <p:cNvSpPr/>
          <p:nvPr/>
        </p:nvSpPr>
        <p:spPr>
          <a:xfrm>
            <a:off x="6881242" y="4372408"/>
            <a:ext cx="5333999" cy="315356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16">
                  <a:extLst>
                    <a:ext uri="{A12FA001-AC4F-418D-AE19-62706E023703}">
                      <ahyp:hlinkClr val="tx"/>
                    </a:ext>
                  </a:extLst>
                </a:hlinkClick>
              </a:rPr>
              <a:t>https://www.freepik.es/fotos-premium/vista-aerea-salto-tequendama-cascadas-mas-imponentes-colombia-alimentada-contaminado-rio-bogota_7766968.htm#page=1&amp;query=colombia&amp;position=27&amp;from_view=search</a:t>
            </a:r>
            <a:r>
              <a:rPr b="0" i="0" lang="es-ES"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7">
                  <a:extLst>
                    <a:ext uri="{A12FA001-AC4F-418D-AE19-62706E023703}">
                      <ahyp:hlinkClr val="tx"/>
                    </a:ext>
                  </a:extLst>
                </a:hlinkClick>
              </a:rPr>
              <a:t>https://image.freepik.com/foto-gratis/hermosa-foto-cayo-cangrejo-providencia-colombia-cielo-azul-nublado_181624-14172.jpg</a:t>
            </a:r>
            <a:r>
              <a:rPr b="0" i="0" lang="es-ES" sz="900" u="none" cap="none" strike="noStrike">
                <a:solidFill>
                  <a:srgbClr val="000000"/>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f6beb972bf_0_0"/>
          <p:cNvSpPr/>
          <p:nvPr/>
        </p:nvSpPr>
        <p:spPr>
          <a:xfrm>
            <a:off x="6876901" y="769257"/>
            <a:ext cx="5327100" cy="5109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 name="Google Shape;107;gf6beb972bf_0_0"/>
          <p:cNvSpPr txBox="1"/>
          <p:nvPr/>
        </p:nvSpPr>
        <p:spPr>
          <a:xfrm>
            <a:off x="6896100" y="1257300"/>
            <a:ext cx="5314800" cy="54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108" name="Google Shape;108;gf6beb972bf_0_0"/>
          <p:cNvSpPr/>
          <p:nvPr/>
        </p:nvSpPr>
        <p:spPr>
          <a:xfrm>
            <a:off x="6877050" y="0"/>
            <a:ext cx="5314800" cy="7428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09" name="Google Shape;109;gf6beb972bf_0_0"/>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 name="Google Shape;110;gf6beb972bf_0_0"/>
          <p:cNvSpPr txBox="1"/>
          <p:nvPr/>
        </p:nvSpPr>
        <p:spPr>
          <a:xfrm>
            <a:off x="92278" y="4397160"/>
            <a:ext cx="6458100" cy="162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Colombia, es un país que está ubicado en el centro del continente americano, tiene dos mares y muchos páramos que le permiten contar con agua potable en todo tiempo y momento.</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Por otro lado, el país es privilegiado al contar entre otros países, con la mayor diversidad de fauna y flora a nivel mundial.</a:t>
            </a:r>
            <a:endParaRPr b="0" i="0" sz="1400" u="none" cap="none" strike="noStrike">
              <a:solidFill>
                <a:schemeClr val="dk1"/>
              </a:solidFill>
              <a:latin typeface="Arial"/>
              <a:ea typeface="Arial"/>
              <a:cs typeface="Arial"/>
              <a:sym typeface="Arial"/>
            </a:endParaRPr>
          </a:p>
        </p:txBody>
      </p:sp>
      <p:sp>
        <p:nvSpPr>
          <p:cNvPr id="111" name="Google Shape;111;gf6beb972bf_0_0"/>
          <p:cNvSpPr/>
          <p:nvPr/>
        </p:nvSpPr>
        <p:spPr>
          <a:xfrm>
            <a:off x="-19050" y="83127"/>
            <a:ext cx="6877200" cy="37335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 name="Google Shape;112;gf6beb972bf_0_0"/>
          <p:cNvSpPr/>
          <p:nvPr/>
        </p:nvSpPr>
        <p:spPr>
          <a:xfrm>
            <a:off x="6855797" y="6330228"/>
            <a:ext cx="5334000" cy="12555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3">
                  <a:extLst>
                    <a:ext uri="{A12FA001-AC4F-418D-AE19-62706E023703}">
                      <ahyp:hlinkClr val="tx"/>
                    </a:ext>
                  </a:extLst>
                </a:hlinkClick>
              </a:rPr>
              <a:t>https://www.freepik.es/fotos-premium/vista-aerea-salto-tequendama-cascadas-mas-imponentes-colombia-alimentada-contaminado-rio-bogota_7766968.htm#page=1&amp;query=colombia&amp;position=27&amp;from_view=search</a:t>
            </a:r>
            <a:r>
              <a:rPr b="0" i="0" lang="es-ES"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4">
                  <a:extLst>
                    <a:ext uri="{A12FA001-AC4F-418D-AE19-62706E023703}">
                      <ahyp:hlinkClr val="tx"/>
                    </a:ext>
                  </a:extLst>
                </a:hlinkClick>
              </a:rPr>
              <a:t>https://image.freepik.com/foto-gratis/rocas-arena-cielo-azul-desierto-tatacoa-colombia_181624-20188.jpg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5">
                  <a:extLst>
                    <a:ext uri="{A12FA001-AC4F-418D-AE19-62706E023703}">
                      <ahyp:hlinkClr val="tx"/>
                    </a:ext>
                  </a:extLst>
                </a:hlinkClick>
              </a:rPr>
              <a:t>https://image.freepik.com/foto-gratis/hermosa-foto-cayo-cangrejo-providencia-colombia-cielo-azul-nublado_181624-14172.jpg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6">
                  <a:extLst>
                    <a:ext uri="{A12FA001-AC4F-418D-AE19-62706E023703}">
                      <ahyp:hlinkClr val="tx"/>
                    </a:ext>
                  </a:extLst>
                </a:hlinkClick>
              </a:rPr>
              <a:t>https://www.freepik.es/foto-gratis/rara-orquidea-colombiana-jardin-verde_15672375.htm#page=1&amp;query=colombia&amp;position=47&amp;from_view=search</a:t>
            </a:r>
            <a:r>
              <a:rPr b="0" i="0" lang="es-ES"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 name="Google Shape;113;gf6beb972bf_0_0"/>
          <p:cNvSpPr/>
          <p:nvPr/>
        </p:nvSpPr>
        <p:spPr>
          <a:xfrm>
            <a:off x="0" y="3818394"/>
            <a:ext cx="6858000" cy="385200"/>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14" name="Google Shape;114;gf6beb972bf_0_0"/>
          <p:cNvGrpSpPr/>
          <p:nvPr/>
        </p:nvGrpSpPr>
        <p:grpSpPr>
          <a:xfrm>
            <a:off x="-42401" y="-64613"/>
            <a:ext cx="6909926" cy="3859056"/>
            <a:chOff x="-42401" y="-24097"/>
            <a:chExt cx="6909926" cy="3859056"/>
          </a:xfrm>
        </p:grpSpPr>
        <p:pic>
          <p:nvPicPr>
            <p:cNvPr id="115" name="Google Shape;115;gf6beb972bf_0_0"/>
            <p:cNvPicPr preferRelativeResize="0"/>
            <p:nvPr/>
          </p:nvPicPr>
          <p:blipFill rotWithShape="1">
            <a:blip r:embed="rId7">
              <a:alphaModFix/>
            </a:blip>
            <a:srcRect b="0" l="0" r="0" t="0"/>
            <a:stretch/>
          </p:blipFill>
          <p:spPr>
            <a:xfrm>
              <a:off x="-42401" y="-24097"/>
              <a:ext cx="6909926" cy="3859056"/>
            </a:xfrm>
            <a:prstGeom prst="rect">
              <a:avLst/>
            </a:prstGeom>
            <a:noFill/>
            <a:ln>
              <a:noFill/>
            </a:ln>
          </p:spPr>
        </p:pic>
        <p:sp>
          <p:nvSpPr>
            <p:cNvPr id="116" name="Google Shape;116;gf6beb972bf_0_0"/>
            <p:cNvSpPr/>
            <p:nvPr/>
          </p:nvSpPr>
          <p:spPr>
            <a:xfrm>
              <a:off x="92278" y="37223"/>
              <a:ext cx="6677700" cy="3315600"/>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Hermosa foto de cayo cangrejo providencia en colombia con un cielo azul nublado Foto gratis" id="117" name="Google Shape;117;gf6beb972bf_0_0"/>
          <p:cNvPicPr preferRelativeResize="0"/>
          <p:nvPr/>
        </p:nvPicPr>
        <p:blipFill rotWithShape="1">
          <a:blip r:embed="rId8">
            <a:alphaModFix/>
          </a:blip>
          <a:srcRect b="0" l="0" r="0" t="0"/>
          <a:stretch/>
        </p:blipFill>
        <p:spPr>
          <a:xfrm>
            <a:off x="92275" y="112025"/>
            <a:ext cx="6630176" cy="3153600"/>
          </a:xfrm>
          <a:prstGeom prst="rect">
            <a:avLst/>
          </a:prstGeom>
          <a:noFill/>
          <a:ln>
            <a:noFill/>
          </a:ln>
        </p:spPr>
      </p:pic>
      <p:sp>
        <p:nvSpPr>
          <p:cNvPr id="118" name="Google Shape;118;gf6beb972bf_0_0"/>
          <p:cNvSpPr txBox="1"/>
          <p:nvPr/>
        </p:nvSpPr>
        <p:spPr>
          <a:xfrm>
            <a:off x="3865683" y="2753461"/>
            <a:ext cx="2699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Cayo Cangrejo, Providencia-Colombia.</a:t>
            </a:r>
            <a:endParaRPr b="0" i="0" sz="1400" u="none" cap="none" strike="noStrike">
              <a:solidFill>
                <a:schemeClr val="lt1"/>
              </a:solidFill>
              <a:latin typeface="Arial"/>
              <a:ea typeface="Arial"/>
              <a:cs typeface="Arial"/>
              <a:sym typeface="Arial"/>
            </a:endParaRPr>
          </a:p>
        </p:txBody>
      </p:sp>
      <p:sp>
        <p:nvSpPr>
          <p:cNvPr id="119" name="Google Shape;119;gf6beb972bf_0_0"/>
          <p:cNvSpPr/>
          <p:nvPr/>
        </p:nvSpPr>
        <p:spPr>
          <a:xfrm>
            <a:off x="6837806" y="6330228"/>
            <a:ext cx="5334000" cy="12555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9">
                  <a:extLst>
                    <a:ext uri="{A12FA001-AC4F-418D-AE19-62706E023703}">
                      <ahyp:hlinkClr val="tx"/>
                    </a:ext>
                  </a:extLst>
                </a:hlinkClick>
              </a:rPr>
              <a:t>https://www.freepik.es/fotos-premium/vista-aerea-salto-tequendama-cascadas-mas-imponentes-colombia-alimentada-contaminado-rio-bogota_7766968.htm#page=1&amp;query=colombia&amp;position=27&amp;from_view=search</a:t>
            </a:r>
            <a:r>
              <a:rPr b="0" i="0" lang="es-ES"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0">
                  <a:extLst>
                    <a:ext uri="{A12FA001-AC4F-418D-AE19-62706E023703}">
                      <ahyp:hlinkClr val="tx"/>
                    </a:ext>
                  </a:extLst>
                </a:hlinkClick>
              </a:rPr>
              <a:t>https://image.freepik.com/foto-gratis/rocas-arena-cielo-azul-desierto-tatacoa-colombia_181624-20188.jpg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1">
                  <a:extLst>
                    <a:ext uri="{A12FA001-AC4F-418D-AE19-62706E023703}">
                      <ahyp:hlinkClr val="tx"/>
                    </a:ext>
                  </a:extLst>
                </a:hlinkClick>
              </a:rPr>
              <a:t>https://image.freepik.com/foto-gratis/hermosa-foto-cayo-cangrejo-providencia-colombia-cielo-azul-nublado_181624-14172.jpg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2">
                  <a:extLst>
                    <a:ext uri="{A12FA001-AC4F-418D-AE19-62706E023703}">
                      <ahyp:hlinkClr val="tx"/>
                    </a:ext>
                  </a:extLst>
                </a:hlinkClick>
              </a:rPr>
              <a:t>https://www.freepik.es/foto-gratis/rara-orquidea-colombiana-jardin-verde_15672375.htm#page=1&amp;query=colombia&amp;position=47&amp;from_view=search</a:t>
            </a:r>
            <a:r>
              <a:rPr b="0" i="0" lang="es-ES"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0" name="Google Shape;120;gf6beb972bf_0_0"/>
          <p:cNvSpPr/>
          <p:nvPr/>
        </p:nvSpPr>
        <p:spPr>
          <a:xfrm>
            <a:off x="6853781" y="4397160"/>
            <a:ext cx="5334000" cy="31536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13">
                  <a:extLst>
                    <a:ext uri="{A12FA001-AC4F-418D-AE19-62706E023703}">
                      <ahyp:hlinkClr val="tx"/>
                    </a:ext>
                  </a:extLst>
                </a:hlinkClick>
              </a:rPr>
              <a:t>https://www.freepik.es/fotos-premium/vista-aerea-salto-tequendama-cascadas-mas-imponentes-colombia-alimentada-contaminado-rio-bogota_7766968.htm#page=1&amp;query=colombia&amp;position=27&amp;from_view=search</a:t>
            </a:r>
            <a:r>
              <a:rPr b="0" i="0" lang="es-ES"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4">
                  <a:extLst>
                    <a:ext uri="{A12FA001-AC4F-418D-AE19-62706E023703}">
                      <ahyp:hlinkClr val="tx"/>
                    </a:ext>
                  </a:extLst>
                </a:hlinkClick>
              </a:rPr>
              <a:t>https://image.freepik.com/foto-gratis/hermosa-foto-cayo-cangrejo-providencia-colombia-cielo-azul-nublado_181624-14172.jpg</a:t>
            </a:r>
            <a:r>
              <a:rPr b="0" i="0" lang="es-ES" sz="9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5">
                  <a:extLst>
                    <a:ext uri="{A12FA001-AC4F-418D-AE19-62706E023703}">
                      <ahyp:hlinkClr val="tx"/>
                    </a:ext>
                  </a:extLst>
                </a:hlinkClick>
              </a:rPr>
              <a:t>https://www.freepik.es/foto-gratis/rara-orquidea-colombiana-jardin-verde_15672375.htm#page=1&amp;query=colombia&amp;position=47&amp;from_view=search</a:t>
            </a:r>
            <a:r>
              <a:rPr b="0" i="0" lang="es-ES"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1" name="Google Shape;121;gf6beb972bf_0_0"/>
          <p:cNvSpPr/>
          <p:nvPr/>
        </p:nvSpPr>
        <p:spPr>
          <a:xfrm>
            <a:off x="6881242" y="4372408"/>
            <a:ext cx="5334000" cy="31536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16">
                  <a:extLst>
                    <a:ext uri="{A12FA001-AC4F-418D-AE19-62706E023703}">
                      <ahyp:hlinkClr val="tx"/>
                    </a:ext>
                  </a:extLst>
                </a:hlinkClick>
              </a:rPr>
              <a:t>https://www.freepik.es/fotos-premium/vista-aerea-salto-tequendama-cascadas-mas-imponentes-colombia-alimentada-contaminado-rio-bogota_7766968.htm#page=1&amp;query=colombia&amp;position=27&amp;from_view=search</a:t>
            </a:r>
            <a:r>
              <a:rPr b="0" i="0" lang="es-ES"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rgbClr val="000000"/>
                </a:solidFill>
                <a:latin typeface="Arial"/>
                <a:ea typeface="Arial"/>
                <a:cs typeface="Arial"/>
                <a:sym typeface="Arial"/>
                <a:hlinkClick r:id="rId17">
                  <a:extLst>
                    <a:ext uri="{A12FA001-AC4F-418D-AE19-62706E023703}">
                      <ahyp:hlinkClr val="tx"/>
                    </a:ext>
                  </a:extLst>
                </a:hlinkClick>
              </a:rPr>
              <a:t>https://image.freepik.com/foto-gratis/hermosa-foto-cayo-cangrejo-providencia-colombia-cielo-azul-nublado_181624-14172.jpg</a:t>
            </a:r>
            <a:r>
              <a:rPr b="0" i="0" lang="es-ES" sz="900" u="none" cap="none" strike="noStrike">
                <a:solidFill>
                  <a:srgbClr val="000000"/>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p4"/>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128" name="Google Shape;128;p4"/>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29" name="Google Shape;129;p4"/>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 name="Google Shape;130;p4"/>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Por lo anterior, Colombia firmó el compromiso con la Unesco y más de 150 países de todo el mundo con el fin de promover y diseñar estrategias que permitan alcanzar los Objetivos de Desarrollo Sostenible y proteger la biodiversidad existente en el país.</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31" name="Google Shape;131;p4"/>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p4"/>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3">
                  <a:extLst>
                    <a:ext uri="{A12FA001-AC4F-418D-AE19-62706E023703}">
                      <ahyp:hlinkClr val="tx"/>
                    </a:ext>
                  </a:extLst>
                </a:hlinkClick>
              </a:rPr>
              <a:t>https://www.freepik.es/fotos-premium/mano-que-sostiene-arbol-ecologia-medio-ambiente-dia-tierra-suelo-concepto-salvar-mundo_19094089.htm#page=1&amp;query=objetivos%20de%20desarrollo%20sostenible&amp;position=42&amp;from_view=search</a:t>
            </a:r>
            <a:r>
              <a:rPr b="0" i="0" lang="es-ES"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900" u="sng" cap="none" strike="noStrike">
                <a:solidFill>
                  <a:schemeClr val="dk1"/>
                </a:solidFill>
                <a:latin typeface="Arial"/>
                <a:ea typeface="Arial"/>
                <a:cs typeface="Arial"/>
                <a:sym typeface="Arial"/>
                <a:hlinkClick r:id="rId4">
                  <a:extLst>
                    <a:ext uri="{A12FA001-AC4F-418D-AE19-62706E023703}">
                      <ahyp:hlinkClr val="tx"/>
                    </a:ext>
                  </a:extLst>
                </a:hlinkClick>
              </a:rPr>
              <a:t>https://www.minambiente.gov.co/index.php/noticias/4317-colombia-el-segundo-pais-mas-biodiverso-del-mundo-celebra-el-dia-mundial-de-la-biodiversidad</a:t>
            </a:r>
            <a:r>
              <a:rPr b="0" i="0" lang="es-ES"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p:txBody>
      </p:sp>
      <p:sp>
        <p:nvSpPr>
          <p:cNvPr id="133" name="Google Shape;133;p4"/>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34" name="Google Shape;134;p4"/>
          <p:cNvGrpSpPr/>
          <p:nvPr/>
        </p:nvGrpSpPr>
        <p:grpSpPr>
          <a:xfrm>
            <a:off x="-42401" y="-64613"/>
            <a:ext cx="6909926" cy="3859056"/>
            <a:chOff x="-42401" y="-24097"/>
            <a:chExt cx="6909926" cy="3859056"/>
          </a:xfrm>
        </p:grpSpPr>
        <p:pic>
          <p:nvPicPr>
            <p:cNvPr id="135" name="Google Shape;135;p4"/>
            <p:cNvPicPr preferRelativeResize="0"/>
            <p:nvPr/>
          </p:nvPicPr>
          <p:blipFill rotWithShape="1">
            <a:blip r:embed="rId5">
              <a:alphaModFix/>
            </a:blip>
            <a:srcRect b="0" l="0" r="0" t="0"/>
            <a:stretch/>
          </p:blipFill>
          <p:spPr>
            <a:xfrm>
              <a:off x="-42401" y="-24097"/>
              <a:ext cx="6909926" cy="3859056"/>
            </a:xfrm>
            <a:prstGeom prst="rect">
              <a:avLst/>
            </a:prstGeom>
            <a:noFill/>
            <a:ln>
              <a:noFill/>
            </a:ln>
          </p:spPr>
        </p:pic>
        <p:sp>
          <p:nvSpPr>
            <p:cNvPr id="136" name="Google Shape;136;p4"/>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Mano que sostiene el árbol con la ecología del medio ambiente del día de la tierra del suelo y el concepto de salvar el mundo Foto Premium " id="137" name="Google Shape;137;p4"/>
          <p:cNvPicPr preferRelativeResize="0"/>
          <p:nvPr/>
        </p:nvPicPr>
        <p:blipFill rotWithShape="1">
          <a:blip r:embed="rId6">
            <a:alphaModFix/>
          </a:blip>
          <a:srcRect b="0" l="0" r="0" t="0"/>
          <a:stretch/>
        </p:blipFill>
        <p:spPr>
          <a:xfrm>
            <a:off x="92278" y="0"/>
            <a:ext cx="6677636" cy="3312238"/>
          </a:xfrm>
          <a:prstGeom prst="rect">
            <a:avLst/>
          </a:prstGeom>
          <a:noFill/>
          <a:ln>
            <a:noFill/>
          </a:ln>
        </p:spPr>
      </p:pic>
      <p:pic>
        <p:nvPicPr>
          <p:cNvPr descr="Biodiversidad" id="138" name="Google Shape;138;p4"/>
          <p:cNvPicPr preferRelativeResize="0"/>
          <p:nvPr/>
        </p:nvPicPr>
        <p:blipFill rotWithShape="1">
          <a:blip r:embed="rId7">
            <a:alphaModFix/>
          </a:blip>
          <a:srcRect b="0" l="0" r="0" t="0"/>
          <a:stretch/>
        </p:blipFill>
        <p:spPr>
          <a:xfrm>
            <a:off x="315233" y="873507"/>
            <a:ext cx="3560082" cy="2228484"/>
          </a:xfrm>
          <a:prstGeom prst="rect">
            <a:avLst/>
          </a:prstGeom>
          <a:noFill/>
          <a:ln>
            <a:noFill/>
          </a:ln>
        </p:spPr>
      </p:pic>
      <p:sp>
        <p:nvSpPr>
          <p:cNvPr id="139" name="Google Shape;139;p4"/>
          <p:cNvSpPr/>
          <p:nvPr/>
        </p:nvSpPr>
        <p:spPr>
          <a:xfrm>
            <a:off x="275771" y="290288"/>
            <a:ext cx="3599544" cy="457670"/>
          </a:xfrm>
          <a:prstGeom prst="rect">
            <a:avLst/>
          </a:prstGeom>
          <a:gradFill>
            <a:gsLst>
              <a:gs pos="0">
                <a:srgbClr val="6DBC37"/>
              </a:gs>
              <a:gs pos="100000">
                <a:srgbClr val="B8FE9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Colombia, segundo país en biodiversidad a niel mundial.</a:t>
            </a:r>
            <a:r>
              <a:rPr b="0" i="0" lang="es-ES" sz="1400" u="none" cap="none" strike="noStrike">
                <a:solidFill>
                  <a:schemeClr val="lt1"/>
                </a:solidFill>
                <a:latin typeface="Arial"/>
                <a:ea typeface="Arial"/>
                <a:cs typeface="Arial"/>
                <a:sym typeface="Arial"/>
              </a:rPr>
              <a:t>.</a:t>
            </a:r>
            <a:endParaRPr b="0" i="0" sz="1400" u="none" cap="none" strike="noStrike">
              <a:solidFill>
                <a:schemeClr val="lt1"/>
              </a:solidFill>
              <a:latin typeface="Arial"/>
              <a:ea typeface="Arial"/>
              <a:cs typeface="Arial"/>
              <a:sym typeface="Arial"/>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5"/>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5" name="Google Shape;145;p5"/>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146" name="Google Shape;146;p5"/>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47" name="Google Shape;147;p5"/>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p5"/>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Estos ODS corresponden a 17 objetivos que se deben alcanzar antes del 2030, para hacer del mundo un lugar habitable. Por lo que, algunos de ellos apuntan directamente al cuidado del medio ambiente en diferentes aspectos que debemos tener en cuenta, entre muchos otros.</a:t>
            </a:r>
            <a:endParaRPr/>
          </a:p>
        </p:txBody>
      </p:sp>
      <p:sp>
        <p:nvSpPr>
          <p:cNvPr id="149" name="Google Shape;149;p5"/>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 name="Google Shape;150;p5"/>
          <p:cNvSpPr/>
          <p:nvPr/>
        </p:nvSpPr>
        <p:spPr>
          <a:xfrm>
            <a:off x="6857999" y="5699760"/>
            <a:ext cx="5352901" cy="1158161"/>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1000" u="sng" cap="none" strike="noStrike">
                <a:solidFill>
                  <a:schemeClr val="dk1"/>
                </a:solidFill>
                <a:latin typeface="Arial"/>
                <a:ea typeface="Arial"/>
                <a:cs typeface="Arial"/>
                <a:sym typeface="Arial"/>
                <a:hlinkClick r:id="rId3">
                  <a:extLst>
                    <a:ext uri="{A12FA001-AC4F-418D-AE19-62706E023703}">
                      <ahyp:hlinkClr val="tx"/>
                    </a:ext>
                  </a:extLst>
                </a:hlinkClick>
              </a:rPr>
              <a:t>https://www.freepik.es/fotos-premium/vista-aerea-paisaje-roca-guatape-piedra-penol-colombia_7766959.htm#page=1&amp;query=colombia&amp;position=29&amp;from_view=search</a:t>
            </a:r>
            <a:r>
              <a:rPr b="0" i="0" lang="es-ES" sz="1000" u="none" cap="none" strike="noStrike">
                <a:solidFill>
                  <a:schemeClr val="dk1"/>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000" u="sng" cap="none" strike="noStrike">
                <a:solidFill>
                  <a:schemeClr val="dk1"/>
                </a:solidFill>
                <a:latin typeface="Arial"/>
                <a:ea typeface="Arial"/>
                <a:cs typeface="Arial"/>
                <a:sym typeface="Arial"/>
                <a:hlinkClick r:id="rId4">
                  <a:extLst>
                    <a:ext uri="{A12FA001-AC4F-418D-AE19-62706E023703}">
                      <ahyp:hlinkClr val="tx"/>
                    </a:ext>
                  </a:extLst>
                </a:hlinkClick>
              </a:rPr>
              <a:t>https://www.apccolombia.gov.co/sites/default/files/secciones/ods-2016.jpg</a:t>
            </a:r>
            <a:r>
              <a:rPr b="0" i="0" lang="es-ES" sz="1000" u="none" cap="none" strike="noStrike">
                <a:solidFill>
                  <a:schemeClr val="dk1"/>
                </a:solidFill>
                <a:latin typeface="Arial"/>
                <a:ea typeface="Arial"/>
                <a:cs typeface="Arial"/>
                <a:sym typeface="Arial"/>
              </a:rPr>
              <a:t> </a:t>
            </a:r>
            <a:endParaRPr b="0" i="0" sz="1000" u="none" cap="none" strike="noStrike">
              <a:solidFill>
                <a:schemeClr val="dk1"/>
              </a:solidFill>
              <a:latin typeface="Arial"/>
              <a:ea typeface="Arial"/>
              <a:cs typeface="Arial"/>
              <a:sym typeface="Arial"/>
            </a:endParaRPr>
          </a:p>
        </p:txBody>
      </p:sp>
      <p:sp>
        <p:nvSpPr>
          <p:cNvPr id="151" name="Google Shape;151;p5"/>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52" name="Google Shape;152;p5"/>
          <p:cNvGrpSpPr/>
          <p:nvPr/>
        </p:nvGrpSpPr>
        <p:grpSpPr>
          <a:xfrm>
            <a:off x="-42401" y="-64613"/>
            <a:ext cx="6909926" cy="3859056"/>
            <a:chOff x="-42401" y="-24097"/>
            <a:chExt cx="6909926" cy="3859056"/>
          </a:xfrm>
        </p:grpSpPr>
        <p:pic>
          <p:nvPicPr>
            <p:cNvPr id="153" name="Google Shape;153;p5"/>
            <p:cNvPicPr preferRelativeResize="0"/>
            <p:nvPr/>
          </p:nvPicPr>
          <p:blipFill rotWithShape="1">
            <a:blip r:embed="rId5">
              <a:alphaModFix/>
            </a:blip>
            <a:srcRect b="0" l="0" r="0" t="0"/>
            <a:stretch/>
          </p:blipFill>
          <p:spPr>
            <a:xfrm>
              <a:off x="-42401" y="-24097"/>
              <a:ext cx="6909926" cy="3859056"/>
            </a:xfrm>
            <a:prstGeom prst="rect">
              <a:avLst/>
            </a:prstGeom>
            <a:noFill/>
            <a:ln>
              <a:noFill/>
            </a:ln>
          </p:spPr>
        </p:pic>
        <p:sp>
          <p:nvSpPr>
            <p:cNvPr id="154" name="Google Shape;154;p5"/>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Vista aérea del paisaje de la roca de guatapé, piedra del peñol, colombia. Foto Premium " id="155" name="Google Shape;155;p5"/>
          <p:cNvPicPr preferRelativeResize="0"/>
          <p:nvPr/>
        </p:nvPicPr>
        <p:blipFill rotWithShape="1">
          <a:blip r:embed="rId6">
            <a:alphaModFix/>
          </a:blip>
          <a:srcRect b="0" l="0" r="0" t="0"/>
          <a:stretch/>
        </p:blipFill>
        <p:spPr>
          <a:xfrm>
            <a:off x="92278" y="0"/>
            <a:ext cx="6677636" cy="3340259"/>
          </a:xfrm>
          <a:prstGeom prst="rect">
            <a:avLst/>
          </a:prstGeom>
          <a:noFill/>
          <a:ln>
            <a:noFill/>
          </a:ln>
        </p:spPr>
      </p:pic>
      <p:sp>
        <p:nvSpPr>
          <p:cNvPr id="156" name="Google Shape;156;p5"/>
          <p:cNvSpPr txBox="1"/>
          <p:nvPr/>
        </p:nvSpPr>
        <p:spPr>
          <a:xfrm>
            <a:off x="291840" y="81310"/>
            <a:ext cx="24833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Roca de Guatapé, Antioquia.</a:t>
            </a:r>
            <a:endParaRPr b="0" i="0" sz="1400" u="none" cap="none" strike="noStrike">
              <a:solidFill>
                <a:srgbClr val="000000"/>
              </a:solidFill>
              <a:latin typeface="Arial"/>
              <a:ea typeface="Arial"/>
              <a:cs typeface="Arial"/>
              <a:sym typeface="Arial"/>
            </a:endParaRPr>
          </a:p>
        </p:txBody>
      </p:sp>
      <p:pic>
        <p:nvPicPr>
          <p:cNvPr descr="https://www.apccolombia.gov.co/sites/default/files/secciones/ods-2016.jpg" id="157" name="Google Shape;157;p5"/>
          <p:cNvPicPr preferRelativeResize="0"/>
          <p:nvPr/>
        </p:nvPicPr>
        <p:blipFill rotWithShape="1">
          <a:blip r:embed="rId7">
            <a:alphaModFix/>
          </a:blip>
          <a:srcRect b="0" l="0" r="0" t="0"/>
          <a:stretch/>
        </p:blipFill>
        <p:spPr>
          <a:xfrm>
            <a:off x="4934207" y="76784"/>
            <a:ext cx="1769908" cy="1180515"/>
          </a:xfrm>
          <a:prstGeom prst="rect">
            <a:avLst/>
          </a:prstGeom>
          <a:noFill/>
          <a:ln>
            <a:noFill/>
          </a:ln>
        </p:spPr>
      </p:pic>
      <p:sp>
        <p:nvSpPr>
          <p:cNvPr id="158" name="Google Shape;158;p5"/>
          <p:cNvSpPr txBox="1"/>
          <p:nvPr/>
        </p:nvSpPr>
        <p:spPr>
          <a:xfrm>
            <a:off x="192614" y="739694"/>
            <a:ext cx="23839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Agua limpia y saneamiento</a:t>
            </a:r>
            <a:r>
              <a:rPr b="0" i="0" lang="es-E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59" name="Google Shape;159;p5"/>
          <p:cNvSpPr txBox="1"/>
          <p:nvPr/>
        </p:nvSpPr>
        <p:spPr>
          <a:xfrm>
            <a:off x="230782" y="1334498"/>
            <a:ext cx="31886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Energía asequible y no contaminante.</a:t>
            </a:r>
            <a:endParaRPr b="0" i="0" sz="1400" u="none" cap="none" strike="noStrike">
              <a:solidFill>
                <a:schemeClr val="lt1"/>
              </a:solidFill>
              <a:latin typeface="Arial"/>
              <a:ea typeface="Arial"/>
              <a:cs typeface="Arial"/>
              <a:sym typeface="Arial"/>
            </a:endParaRPr>
          </a:p>
        </p:txBody>
      </p:sp>
      <p:sp>
        <p:nvSpPr>
          <p:cNvPr id="160" name="Google Shape;160;p5"/>
          <p:cNvSpPr txBox="1"/>
          <p:nvPr/>
        </p:nvSpPr>
        <p:spPr>
          <a:xfrm>
            <a:off x="199873" y="1913354"/>
            <a:ext cx="168828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Acción por el clima</a:t>
            </a:r>
            <a:endParaRPr b="0" i="0" sz="1400" u="none" cap="none" strike="noStrike">
              <a:solidFill>
                <a:schemeClr val="lt1"/>
              </a:solidFill>
              <a:latin typeface="Arial"/>
              <a:ea typeface="Arial"/>
              <a:cs typeface="Arial"/>
              <a:sym typeface="Arial"/>
            </a:endParaRPr>
          </a:p>
        </p:txBody>
      </p:sp>
      <p:sp>
        <p:nvSpPr>
          <p:cNvPr id="161" name="Google Shape;161;p5"/>
          <p:cNvSpPr txBox="1"/>
          <p:nvPr/>
        </p:nvSpPr>
        <p:spPr>
          <a:xfrm>
            <a:off x="192614" y="2395726"/>
            <a:ext cx="14285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Vida submarina</a:t>
            </a:r>
            <a:endParaRPr b="0" i="0" sz="1400" u="none" cap="none" strike="noStrike">
              <a:solidFill>
                <a:schemeClr val="lt1"/>
              </a:solidFill>
              <a:latin typeface="Arial"/>
              <a:ea typeface="Arial"/>
              <a:cs typeface="Arial"/>
              <a:sym typeface="Arial"/>
            </a:endParaRPr>
          </a:p>
        </p:txBody>
      </p:sp>
      <p:sp>
        <p:nvSpPr>
          <p:cNvPr id="162" name="Google Shape;162;p5"/>
          <p:cNvSpPr txBox="1"/>
          <p:nvPr/>
        </p:nvSpPr>
        <p:spPr>
          <a:xfrm>
            <a:off x="230782" y="2836641"/>
            <a:ext cx="26420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Vida de ecosistemas terrestres</a:t>
            </a:r>
            <a:endParaRPr b="0" i="0" sz="1400" u="none" cap="none" strike="noStrike">
              <a:solidFill>
                <a:schemeClr val="lt1"/>
              </a:solidFill>
              <a:latin typeface="Arial"/>
              <a:ea typeface="Arial"/>
              <a:cs typeface="Arial"/>
              <a:sym typeface="Arial"/>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6"/>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8" name="Google Shape;168;p6"/>
          <p:cNvSpPr txBox="1"/>
          <p:nvPr/>
        </p:nvSpPr>
        <p:spPr>
          <a:xfrm>
            <a:off x="6867525" y="736639"/>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169" name="Google Shape;169;p6"/>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70" name="Google Shape;170;p6"/>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 name="Google Shape;171;p6"/>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El Sena como parte del sistema educativo colombiano, ha diseñado este contenido con el fin de dar a conocer y promover la Apropiación de aspectos técnicos y normativos para la elaboración de estudios ambientales.</a:t>
            </a:r>
            <a:endParaRPr b="0" i="0" sz="1400" u="none" cap="none" strike="noStrike">
              <a:solidFill>
                <a:schemeClr val="dk1"/>
              </a:solidFill>
              <a:latin typeface="Arial"/>
              <a:ea typeface="Arial"/>
              <a:cs typeface="Arial"/>
              <a:sym typeface="Arial"/>
            </a:endParaRPr>
          </a:p>
        </p:txBody>
      </p:sp>
      <p:sp>
        <p:nvSpPr>
          <p:cNvPr id="172" name="Google Shape;172;p6"/>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3" name="Google Shape;173;p6"/>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1200" u="sng" cap="none" strike="noStrike">
                <a:solidFill>
                  <a:srgbClr val="000000"/>
                </a:solidFill>
                <a:latin typeface="Arial"/>
                <a:ea typeface="Arial"/>
                <a:cs typeface="Arial"/>
                <a:sym typeface="Arial"/>
                <a:hlinkClick r:id="rId3">
                  <a:extLst>
                    <a:ext uri="{A12FA001-AC4F-418D-AE19-62706E023703}">
                      <ahyp:hlinkClr val="tx"/>
                    </a:ext>
                  </a:extLst>
                </a:hlinkClick>
              </a:rPr>
              <a:t>https://image.freepik.com/foto-gratis/rocas-arena-cielo-azul-desierto-tatacoa-colombia_181624-20188.jpg</a:t>
            </a:r>
            <a:r>
              <a:rPr b="0" i="0" lang="es-ES" sz="1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1200" u="sng" cap="none" strike="noStrike">
                <a:solidFill>
                  <a:srgbClr val="000000"/>
                </a:solidFill>
                <a:latin typeface="Arial"/>
                <a:ea typeface="Arial"/>
                <a:cs typeface="Arial"/>
                <a:sym typeface="Arial"/>
                <a:hlinkClick r:id="rId4">
                  <a:extLst>
                    <a:ext uri="{A12FA001-AC4F-418D-AE19-62706E023703}">
                      <ahyp:hlinkClr val="tx"/>
                    </a:ext>
                  </a:extLst>
                </a:hlinkClick>
              </a:rPr>
              <a:t>https://www.freepik.es/fotos-premium/bandera-colombiana-banner-muro-hormigon_9383295.htm#page=1&amp;query=colombia&amp;position=11&amp;from_view=search</a:t>
            </a:r>
            <a:r>
              <a:rPr b="0" i="0" lang="es-ES"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174" name="Google Shape;174;p6"/>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75" name="Google Shape;175;p6"/>
          <p:cNvGrpSpPr/>
          <p:nvPr/>
        </p:nvGrpSpPr>
        <p:grpSpPr>
          <a:xfrm>
            <a:off x="-42401" y="-64613"/>
            <a:ext cx="6909926" cy="3859056"/>
            <a:chOff x="-42401" y="-24097"/>
            <a:chExt cx="6909926" cy="3859056"/>
          </a:xfrm>
        </p:grpSpPr>
        <p:pic>
          <p:nvPicPr>
            <p:cNvPr id="176" name="Google Shape;176;p6"/>
            <p:cNvPicPr preferRelativeResize="0"/>
            <p:nvPr/>
          </p:nvPicPr>
          <p:blipFill rotWithShape="1">
            <a:blip r:embed="rId5">
              <a:alphaModFix/>
            </a:blip>
            <a:srcRect b="0" l="0" r="0" t="0"/>
            <a:stretch/>
          </p:blipFill>
          <p:spPr>
            <a:xfrm>
              <a:off x="-42401" y="-24097"/>
              <a:ext cx="6909926" cy="3859056"/>
            </a:xfrm>
            <a:prstGeom prst="rect">
              <a:avLst/>
            </a:prstGeom>
            <a:noFill/>
            <a:ln>
              <a:noFill/>
            </a:ln>
          </p:spPr>
        </p:pic>
        <p:sp>
          <p:nvSpPr>
            <p:cNvPr id="177" name="Google Shape;177;p6"/>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78" name="Google Shape;178;p6"/>
          <p:cNvGrpSpPr/>
          <p:nvPr/>
        </p:nvGrpSpPr>
        <p:grpSpPr>
          <a:xfrm>
            <a:off x="356575" y="227085"/>
            <a:ext cx="4231693" cy="1819962"/>
            <a:chOff x="325067" y="-66430"/>
            <a:chExt cx="6225161" cy="3265940"/>
          </a:xfrm>
        </p:grpSpPr>
        <p:pic>
          <p:nvPicPr>
            <p:cNvPr descr="Rocas de arena bajo el cielo azul en el desierto de tatacoa, colombia Foto gratis" id="179" name="Google Shape;179;p6"/>
            <p:cNvPicPr preferRelativeResize="0"/>
            <p:nvPr/>
          </p:nvPicPr>
          <p:blipFill rotWithShape="1">
            <a:blip r:embed="rId6">
              <a:alphaModFix/>
            </a:blip>
            <a:srcRect b="0" l="0" r="0" t="0"/>
            <a:stretch/>
          </p:blipFill>
          <p:spPr>
            <a:xfrm>
              <a:off x="325067" y="109434"/>
              <a:ext cx="6225161" cy="3090076"/>
            </a:xfrm>
            <a:prstGeom prst="rect">
              <a:avLst/>
            </a:prstGeom>
            <a:noFill/>
            <a:ln>
              <a:noFill/>
            </a:ln>
          </p:spPr>
        </p:pic>
        <p:sp>
          <p:nvSpPr>
            <p:cNvPr id="180" name="Google Shape;180;p6"/>
            <p:cNvSpPr/>
            <p:nvPr/>
          </p:nvSpPr>
          <p:spPr>
            <a:xfrm>
              <a:off x="761573" y="-66430"/>
              <a:ext cx="3066456" cy="914400"/>
            </a:xfrm>
            <a:prstGeom prst="rect">
              <a:avLst/>
            </a:prstGeom>
            <a:no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Desierto de Tatacoa, Colombia</a:t>
              </a:r>
              <a:endParaRPr b="0" i="0" sz="1400" u="none" cap="none" strike="noStrike">
                <a:solidFill>
                  <a:schemeClr val="dk1"/>
                </a:solidFill>
                <a:latin typeface="Arial"/>
                <a:ea typeface="Arial"/>
                <a:cs typeface="Arial"/>
                <a:sym typeface="Arial"/>
              </a:endParaRPr>
            </a:p>
          </p:txBody>
        </p:sp>
      </p:grpSp>
      <p:grpSp>
        <p:nvGrpSpPr>
          <p:cNvPr id="181" name="Google Shape;181;p6"/>
          <p:cNvGrpSpPr/>
          <p:nvPr/>
        </p:nvGrpSpPr>
        <p:grpSpPr>
          <a:xfrm>
            <a:off x="3542006" y="2088812"/>
            <a:ext cx="4645667" cy="1340188"/>
            <a:chOff x="7077686" y="1753532"/>
            <a:chExt cx="6340841" cy="2257426"/>
          </a:xfrm>
        </p:grpSpPr>
        <p:pic>
          <p:nvPicPr>
            <p:cNvPr descr="Bandera colombiana en banner de muro de hormigón Foto Premium " id="182" name="Google Shape;182;p6"/>
            <p:cNvPicPr preferRelativeResize="0"/>
            <p:nvPr/>
          </p:nvPicPr>
          <p:blipFill rotWithShape="1">
            <a:blip r:embed="rId7">
              <a:alphaModFix/>
            </a:blip>
            <a:srcRect b="0" l="0" r="0" t="0"/>
            <a:stretch/>
          </p:blipFill>
          <p:spPr>
            <a:xfrm>
              <a:off x="7077686" y="1753532"/>
              <a:ext cx="5962650" cy="2257426"/>
            </a:xfrm>
            <a:prstGeom prst="rect">
              <a:avLst/>
            </a:prstGeom>
            <a:noFill/>
            <a:ln>
              <a:noFill/>
            </a:ln>
          </p:spPr>
        </p:pic>
        <p:sp>
          <p:nvSpPr>
            <p:cNvPr id="183" name="Google Shape;183;p6"/>
            <p:cNvSpPr txBox="1"/>
            <p:nvPr/>
          </p:nvSpPr>
          <p:spPr>
            <a:xfrm>
              <a:off x="9368728" y="2229199"/>
              <a:ext cx="4049799" cy="1516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050" u="none" cap="none" strike="noStrike">
                  <a:solidFill>
                    <a:schemeClr val="lt1"/>
                  </a:solidFill>
                  <a:latin typeface="Arial"/>
                  <a:ea typeface="Arial"/>
                  <a:cs typeface="Arial"/>
                  <a:sym typeface="Arial"/>
                </a:rPr>
                <a:t>Sistema Nacional de Aprendizaje</a:t>
              </a:r>
              <a:endParaRPr/>
            </a:p>
            <a:p>
              <a:pPr indent="0" lvl="0" marL="0" marR="0" rtl="0" algn="l">
                <a:lnSpc>
                  <a:spcPct val="100000"/>
                </a:lnSpc>
                <a:spcBef>
                  <a:spcPts val="0"/>
                </a:spcBef>
                <a:spcAft>
                  <a:spcPts val="0"/>
                </a:spcAft>
                <a:buNone/>
              </a:pPr>
              <a:r>
                <a:rPr b="0" i="0" lang="es-ES" sz="1050" u="none" cap="none" strike="noStrike">
                  <a:solidFill>
                    <a:schemeClr val="lt1"/>
                  </a:solidFill>
                  <a:latin typeface="Arial"/>
                  <a:ea typeface="Arial"/>
                  <a:cs typeface="Arial"/>
                  <a:sym typeface="Arial"/>
                </a:rPr>
                <a:t>Sena Virtual</a:t>
              </a:r>
              <a:endParaRPr/>
            </a:p>
            <a:p>
              <a:pPr indent="0" lvl="0" marL="0" marR="0" rtl="0" algn="l">
                <a:lnSpc>
                  <a:spcPct val="100000"/>
                </a:lnSpc>
                <a:spcBef>
                  <a:spcPts val="0"/>
                </a:spcBef>
                <a:spcAft>
                  <a:spcPts val="0"/>
                </a:spcAft>
                <a:buNone/>
              </a:pPr>
              <a:r>
                <a:rPr b="0" i="0" lang="es-ES" sz="1050" u="none" cap="none" strike="noStrike">
                  <a:solidFill>
                    <a:schemeClr val="lt1"/>
                  </a:solidFill>
                  <a:latin typeface="Arial"/>
                  <a:ea typeface="Arial"/>
                  <a:cs typeface="Arial"/>
                  <a:sym typeface="Arial"/>
                </a:rPr>
                <a:t>¨Apropiación de aspectos técnicos y normativos para la elaboración de estudios ambientales¨</a:t>
              </a:r>
              <a:endParaRPr/>
            </a:p>
          </p:txBody>
        </p:sp>
      </p:gr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9" name="Google Shape;189;p7"/>
          <p:cNvSpPr txBox="1"/>
          <p:nvPr/>
        </p:nvSpPr>
        <p:spPr>
          <a:xfrm>
            <a:off x="6965285" y="4060980"/>
            <a:ext cx="5314800" cy="8811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190" name="Google Shape;190;p7"/>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91" name="Google Shape;191;p7"/>
          <p:cNvSpPr/>
          <p:nvPr/>
        </p:nvSpPr>
        <p:spPr>
          <a:xfrm>
            <a:off x="0" y="423400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2" name="Google Shape;192;p7"/>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Esto debido a que con todas las acciones que el ser humano ha venido desarrollando para mejorar su calidad de vida, también han impactado el medio ambiente, generando zonas de inundaciones al igual que otras con </a:t>
            </a:r>
            <a:r>
              <a:rPr lang="es-ES">
                <a:solidFill>
                  <a:schemeClr val="dk1"/>
                </a:solidFill>
              </a:rPr>
              <a:t>escasez</a:t>
            </a:r>
            <a:r>
              <a:rPr b="0" i="0" lang="es-ES" sz="1400" u="none" cap="none" strike="noStrike">
                <a:solidFill>
                  <a:schemeClr val="dk1"/>
                </a:solidFill>
                <a:latin typeface="Arial"/>
                <a:ea typeface="Arial"/>
                <a:cs typeface="Arial"/>
                <a:sym typeface="Arial"/>
              </a:rPr>
              <a:t> de agua o </a:t>
            </a:r>
            <a:r>
              <a:rPr lang="es-ES">
                <a:solidFill>
                  <a:schemeClr val="dk1"/>
                </a:solidFill>
              </a:rPr>
              <a:t>sequías</a:t>
            </a:r>
            <a:r>
              <a:rPr b="0" i="0" lang="es-ES" sz="1400" u="none" cap="none" strike="noStrike">
                <a:solidFill>
                  <a:schemeClr val="dk1"/>
                </a:solidFill>
                <a:latin typeface="Arial"/>
                <a:ea typeface="Arial"/>
                <a:cs typeface="Arial"/>
                <a:sym typeface="Arial"/>
              </a:rPr>
              <a:t>, por otro lado, se evidencia tala de árboles y disminución de la fauna y flora colombiana, incidiendo directamente en la biodiversidad y la calidad de vida para las futuras generaciones.</a:t>
            </a:r>
            <a:endParaRPr b="0" i="0" sz="1400" u="none" cap="none" strike="noStrike">
              <a:solidFill>
                <a:schemeClr val="dk1"/>
              </a:solidFill>
              <a:latin typeface="Arial"/>
              <a:ea typeface="Arial"/>
              <a:cs typeface="Arial"/>
              <a:sym typeface="Arial"/>
            </a:endParaRPr>
          </a:p>
        </p:txBody>
      </p:sp>
      <p:sp>
        <p:nvSpPr>
          <p:cNvPr id="193" name="Google Shape;193;p7"/>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4" name="Google Shape;194;p7"/>
          <p:cNvSpPr/>
          <p:nvPr/>
        </p:nvSpPr>
        <p:spPr>
          <a:xfrm>
            <a:off x="6867525" y="5778173"/>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1200" u="sng" cap="none" strike="noStrike">
                <a:solidFill>
                  <a:srgbClr val="000000"/>
                </a:solidFill>
                <a:latin typeface="Arial"/>
                <a:ea typeface="Arial"/>
                <a:cs typeface="Arial"/>
                <a:sym typeface="Arial"/>
                <a:hlinkClick r:id="rId3">
                  <a:extLst>
                    <a:ext uri="{A12FA001-AC4F-418D-AE19-62706E023703}">
                      <ahyp:hlinkClr val="tx"/>
                    </a:ext>
                  </a:extLst>
                </a:hlinkClick>
              </a:rPr>
              <a:t>https://www.freepik.es/foto-gratis/rara-orquidea-colombiana-jardin-verde_15672375.htm#page=1&amp;query=colombia&amp;position=47&amp;from_view=search</a:t>
            </a:r>
            <a:r>
              <a:rPr b="0" i="0" lang="es-ES" sz="1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1000" u="sng" cap="none" strike="noStrike">
                <a:solidFill>
                  <a:schemeClr val="dk1"/>
                </a:solidFill>
                <a:latin typeface="Arial"/>
                <a:ea typeface="Arial"/>
                <a:cs typeface="Arial"/>
                <a:sym typeface="Arial"/>
                <a:hlinkClick r:id="rId4">
                  <a:extLst>
                    <a:ext uri="{A12FA001-AC4F-418D-AE19-62706E023703}">
                      <ahyp:hlinkClr val="tx"/>
                    </a:ext>
                  </a:extLst>
                </a:hlinkClick>
              </a:rPr>
              <a:t>https://www.policia.gov.co/noticia/realizamos-control-tala-ilegal-flora-y-fauna-silvestre-0</a:t>
            </a:r>
            <a:r>
              <a:rPr b="0" i="0" lang="es-ES" sz="10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1000" u="sng" cap="none" strike="noStrike">
                <a:solidFill>
                  <a:schemeClr val="dk1"/>
                </a:solidFill>
                <a:latin typeface="Arial"/>
                <a:ea typeface="Arial"/>
                <a:cs typeface="Arial"/>
                <a:sym typeface="Arial"/>
                <a:hlinkClick r:id="rId5">
                  <a:extLst>
                    <a:ext uri="{A12FA001-AC4F-418D-AE19-62706E023703}">
                      <ahyp:hlinkClr val="tx"/>
                    </a:ext>
                  </a:extLst>
                </a:hlinkClick>
              </a:rPr>
              <a:t>https://igac.gov.co/es/noticias/igac-y-corpoica-realizan-analisis-de-inundaciones-y-sequia-en-68-municipios-de-18</a:t>
            </a:r>
            <a:r>
              <a:rPr b="0" i="0" lang="es-ES" sz="1000" u="none" cap="none" strike="noStrike">
                <a:solidFill>
                  <a:schemeClr val="dk1"/>
                </a:solidFill>
                <a:latin typeface="Arial"/>
                <a:ea typeface="Arial"/>
                <a:cs typeface="Arial"/>
                <a:sym typeface="Arial"/>
              </a:rPr>
              <a:t> </a:t>
            </a:r>
            <a:endParaRPr/>
          </a:p>
        </p:txBody>
      </p:sp>
      <p:sp>
        <p:nvSpPr>
          <p:cNvPr id="195" name="Google Shape;195;p7"/>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96" name="Google Shape;196;p7"/>
          <p:cNvGrpSpPr/>
          <p:nvPr/>
        </p:nvGrpSpPr>
        <p:grpSpPr>
          <a:xfrm>
            <a:off x="-42401" y="-64613"/>
            <a:ext cx="6909926" cy="3859056"/>
            <a:chOff x="-42401" y="-24097"/>
            <a:chExt cx="6909926" cy="3859056"/>
          </a:xfrm>
        </p:grpSpPr>
        <p:pic>
          <p:nvPicPr>
            <p:cNvPr id="197" name="Google Shape;197;p7"/>
            <p:cNvPicPr preferRelativeResize="0"/>
            <p:nvPr/>
          </p:nvPicPr>
          <p:blipFill rotWithShape="1">
            <a:blip r:embed="rId6">
              <a:alphaModFix/>
            </a:blip>
            <a:srcRect b="0" l="0" r="0" t="0"/>
            <a:stretch/>
          </p:blipFill>
          <p:spPr>
            <a:xfrm>
              <a:off x="-42401" y="-24097"/>
              <a:ext cx="6909926" cy="3859056"/>
            </a:xfrm>
            <a:prstGeom prst="rect">
              <a:avLst/>
            </a:prstGeom>
            <a:noFill/>
            <a:ln>
              <a:noFill/>
            </a:ln>
          </p:spPr>
        </p:pic>
        <p:sp>
          <p:nvSpPr>
            <p:cNvPr id="198" name="Google Shape;198;p7"/>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Rara orquídea colombiana en un jardín verde Foto gratis" id="199" name="Google Shape;199;p7"/>
          <p:cNvPicPr preferRelativeResize="0"/>
          <p:nvPr/>
        </p:nvPicPr>
        <p:blipFill rotWithShape="1">
          <a:blip r:embed="rId7">
            <a:alphaModFix/>
          </a:blip>
          <a:srcRect b="0" l="0" r="0" t="0"/>
          <a:stretch/>
        </p:blipFill>
        <p:spPr>
          <a:xfrm>
            <a:off x="390794" y="312789"/>
            <a:ext cx="3387562" cy="2537966"/>
          </a:xfrm>
          <a:prstGeom prst="rect">
            <a:avLst/>
          </a:prstGeom>
          <a:noFill/>
          <a:ln>
            <a:noFill/>
          </a:ln>
        </p:spPr>
      </p:pic>
      <p:sp>
        <p:nvSpPr>
          <p:cNvPr id="200" name="Google Shape;200;p7"/>
          <p:cNvSpPr txBox="1"/>
          <p:nvPr/>
        </p:nvSpPr>
        <p:spPr>
          <a:xfrm>
            <a:off x="459189" y="415275"/>
            <a:ext cx="24159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Orquídea Colombiana.</a:t>
            </a:r>
            <a:endParaRPr b="0" i="0" sz="1400" u="none" cap="none" strike="noStrike">
              <a:solidFill>
                <a:srgbClr val="000000"/>
              </a:solidFill>
              <a:latin typeface="Arial"/>
              <a:ea typeface="Arial"/>
              <a:cs typeface="Arial"/>
              <a:sym typeface="Arial"/>
            </a:endParaRPr>
          </a:p>
        </p:txBody>
      </p:sp>
      <p:pic>
        <p:nvPicPr>
          <p:cNvPr descr="Realizamos control a la tala ilegal de flora y fauna silvestre | Policía  Nacional de Colombia" id="201" name="Google Shape;201;p7"/>
          <p:cNvPicPr preferRelativeResize="0"/>
          <p:nvPr/>
        </p:nvPicPr>
        <p:blipFill rotWithShape="1">
          <a:blip r:embed="rId8">
            <a:alphaModFix/>
          </a:blip>
          <a:srcRect b="0" l="0" r="0" t="0"/>
          <a:stretch/>
        </p:blipFill>
        <p:spPr>
          <a:xfrm>
            <a:off x="3965575" y="-144441"/>
            <a:ext cx="3441065" cy="2085494"/>
          </a:xfrm>
          <a:prstGeom prst="rect">
            <a:avLst/>
          </a:prstGeom>
          <a:noFill/>
          <a:ln>
            <a:noFill/>
          </a:ln>
        </p:spPr>
      </p:pic>
      <p:sp>
        <p:nvSpPr>
          <p:cNvPr id="202" name="Google Shape;202;p7"/>
          <p:cNvSpPr txBox="1"/>
          <p:nvPr/>
        </p:nvSpPr>
        <p:spPr>
          <a:xfrm>
            <a:off x="4722154" y="1254937"/>
            <a:ext cx="14863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Tala de madera.</a:t>
            </a:r>
            <a:endParaRPr b="0" i="0" sz="1400" u="none" cap="none" strike="noStrike">
              <a:solidFill>
                <a:srgbClr val="000000"/>
              </a:solidFill>
              <a:latin typeface="Arial"/>
              <a:ea typeface="Arial"/>
              <a:cs typeface="Arial"/>
              <a:sym typeface="Arial"/>
            </a:endParaRPr>
          </a:p>
        </p:txBody>
      </p:sp>
      <p:pic>
        <p:nvPicPr>
          <p:cNvPr descr="IGAC y CORPOICA realizan análisis de inundaciones y sequía en 68 municipios  de 18 departamentos de Colombia. | Instituto Geográfico Agustín Codazzi" id="203" name="Google Shape;203;p7"/>
          <p:cNvPicPr preferRelativeResize="0"/>
          <p:nvPr/>
        </p:nvPicPr>
        <p:blipFill rotWithShape="1">
          <a:blip r:embed="rId9">
            <a:alphaModFix/>
          </a:blip>
          <a:srcRect b="0" l="0" r="0" t="0"/>
          <a:stretch/>
        </p:blipFill>
        <p:spPr>
          <a:xfrm>
            <a:off x="3965575" y="2138424"/>
            <a:ext cx="5330825" cy="1735847"/>
          </a:xfrm>
          <a:prstGeom prst="rect">
            <a:avLst/>
          </a:prstGeom>
          <a:noFill/>
          <a:ln>
            <a:noFill/>
          </a:ln>
        </p:spPr>
      </p:pic>
      <p:sp>
        <p:nvSpPr>
          <p:cNvPr id="204" name="Google Shape;204;p7"/>
          <p:cNvSpPr txBox="1"/>
          <p:nvPr/>
        </p:nvSpPr>
        <p:spPr>
          <a:xfrm>
            <a:off x="4459073" y="3329445"/>
            <a:ext cx="8322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Sequias</a:t>
            </a:r>
            <a:endParaRPr b="0" i="0" sz="1400" u="none" cap="none" strike="noStrike">
              <a:solidFill>
                <a:srgbClr val="000000"/>
              </a:solidFill>
              <a:latin typeface="Arial"/>
              <a:ea typeface="Arial"/>
              <a:cs typeface="Arial"/>
              <a:sym typeface="Arial"/>
            </a:endParaRPr>
          </a:p>
        </p:txBody>
      </p:sp>
      <p:sp>
        <p:nvSpPr>
          <p:cNvPr id="205" name="Google Shape;205;p7"/>
          <p:cNvSpPr txBox="1"/>
          <p:nvPr/>
        </p:nvSpPr>
        <p:spPr>
          <a:xfrm>
            <a:off x="6630987" y="3501866"/>
            <a:ext cx="12490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Inundaciones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1" name="Google Shape;211;p9"/>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212" name="Google Shape;212;p9"/>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13" name="Google Shape;213;p9"/>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4" name="Google Shape;214;p9"/>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Por lo anterior, el país ha tenido que diseñar políticas y fortalecer las instituciones que promueven el cuidado del medio ambiente con el fin de promover una </a:t>
            </a:r>
            <a:r>
              <a:rPr lang="es-ES">
                <a:solidFill>
                  <a:schemeClr val="dk1"/>
                </a:solidFill>
              </a:rPr>
              <a:t>conciencia</a:t>
            </a:r>
            <a:r>
              <a:rPr b="0" i="0" lang="es-ES" sz="1400" u="none" cap="none" strike="noStrike">
                <a:solidFill>
                  <a:schemeClr val="dk1"/>
                </a:solidFill>
                <a:latin typeface="Arial"/>
                <a:ea typeface="Arial"/>
                <a:cs typeface="Arial"/>
                <a:sym typeface="Arial"/>
              </a:rPr>
              <a:t> social colectiva que desarrolle competencias individuales para hacer frente a su cuidado, con el fin de que esto repercuta a nivel nacional y mundial, ya que esta es responsabilidad de todos.</a:t>
            </a:r>
            <a:endParaRPr b="0" i="0" sz="1400" u="none" cap="none" strike="noStrike">
              <a:solidFill>
                <a:schemeClr val="dk1"/>
              </a:solidFill>
              <a:latin typeface="Arial"/>
              <a:ea typeface="Arial"/>
              <a:cs typeface="Arial"/>
              <a:sym typeface="Arial"/>
            </a:endParaRPr>
          </a:p>
        </p:txBody>
      </p:sp>
      <p:sp>
        <p:nvSpPr>
          <p:cNvPr id="215" name="Google Shape;215;p9"/>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9"/>
          <p:cNvSpPr/>
          <p:nvPr/>
        </p:nvSpPr>
        <p:spPr>
          <a:xfrm>
            <a:off x="6876901" y="5602434"/>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1050" u="sng" cap="none" strike="noStrike">
                <a:solidFill>
                  <a:schemeClr val="dk1"/>
                </a:solidFill>
                <a:latin typeface="Arial"/>
                <a:ea typeface="Arial"/>
                <a:cs typeface="Arial"/>
                <a:sym typeface="Arial"/>
                <a:hlinkClick r:id="rId3">
                  <a:extLst>
                    <a:ext uri="{A12FA001-AC4F-418D-AE19-62706E023703}">
                      <ahyp:hlinkClr val="tx"/>
                    </a:ext>
                  </a:extLst>
                </a:hlinkClick>
              </a:rPr>
              <a:t>https://www.minambiente.gov.co/index.php/gestion-del-riesgo-de-desastres</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050" u="sng" cap="none" strike="noStrike">
                <a:solidFill>
                  <a:schemeClr val="dk1"/>
                </a:solidFill>
                <a:latin typeface="Arial"/>
                <a:ea typeface="Arial"/>
                <a:cs typeface="Arial"/>
                <a:sym typeface="Arial"/>
                <a:hlinkClick r:id="rId4">
                  <a:extLst>
                    <a:ext uri="{A12FA001-AC4F-418D-AE19-62706E023703}">
                      <ahyp:hlinkClr val="tx"/>
                    </a:ext>
                  </a:extLst>
                </a:hlinkClick>
              </a:rPr>
              <a:t>https://www.anla.gov.co/</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050" u="sng" cap="none" strike="noStrike">
                <a:solidFill>
                  <a:schemeClr val="dk1"/>
                </a:solidFill>
                <a:latin typeface="Arial"/>
                <a:ea typeface="Arial"/>
                <a:cs typeface="Arial"/>
                <a:sym typeface="Arial"/>
                <a:hlinkClick r:id="rId5">
                  <a:extLst>
                    <a:ext uri="{A12FA001-AC4F-418D-AE19-62706E023703}">
                      <ahyp:hlinkClr val="tx"/>
                    </a:ext>
                  </a:extLst>
                </a:hlinkClick>
              </a:rPr>
              <a:t>http://aprende.colombiaaprende.edu.co/es/node/95174</a:t>
            </a:r>
            <a:r>
              <a:rPr b="0" i="0" lang="es-ES" sz="105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1050" u="sng" cap="none" strike="noStrike">
                <a:solidFill>
                  <a:schemeClr val="dk1"/>
                </a:solidFill>
                <a:latin typeface="Arial"/>
                <a:ea typeface="Arial"/>
                <a:cs typeface="Arial"/>
                <a:sym typeface="Arial"/>
                <a:hlinkClick r:id="rId6">
                  <a:extLst>
                    <a:ext uri="{A12FA001-AC4F-418D-AE19-62706E023703}">
                      <ahyp:hlinkClr val="tx"/>
                    </a:ext>
                  </a:extLst>
                </a:hlinkClick>
              </a:rPr>
              <a:t>https://www.freepik.es/foto-gratis/grupo-personas-mapa-mundo_11307054.htm#page=1&amp;query=gente&amp;position=28&amp;from_view=search</a:t>
            </a:r>
            <a:r>
              <a:rPr b="0" i="0" lang="es-ES" sz="1050" u="none" cap="none" strike="noStrike">
                <a:solidFill>
                  <a:schemeClr val="dk1"/>
                </a:solidFill>
                <a:latin typeface="Arial"/>
                <a:ea typeface="Arial"/>
                <a:cs typeface="Arial"/>
                <a:sym typeface="Arial"/>
              </a:rPr>
              <a:t>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p:txBody>
      </p:sp>
      <p:sp>
        <p:nvSpPr>
          <p:cNvPr id="217" name="Google Shape;217;p9"/>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218" name="Google Shape;218;p9"/>
          <p:cNvGrpSpPr/>
          <p:nvPr/>
        </p:nvGrpSpPr>
        <p:grpSpPr>
          <a:xfrm>
            <a:off x="-42401" y="-64613"/>
            <a:ext cx="6909926" cy="3859056"/>
            <a:chOff x="-42401" y="-24097"/>
            <a:chExt cx="6909926" cy="3859056"/>
          </a:xfrm>
        </p:grpSpPr>
        <p:pic>
          <p:nvPicPr>
            <p:cNvPr id="219" name="Google Shape;219;p9"/>
            <p:cNvPicPr preferRelativeResize="0"/>
            <p:nvPr/>
          </p:nvPicPr>
          <p:blipFill rotWithShape="1">
            <a:blip r:embed="rId7">
              <a:alphaModFix/>
            </a:blip>
            <a:srcRect b="0" l="0" r="0" t="0"/>
            <a:stretch/>
          </p:blipFill>
          <p:spPr>
            <a:xfrm>
              <a:off x="-42401" y="-24097"/>
              <a:ext cx="6909926" cy="3859056"/>
            </a:xfrm>
            <a:prstGeom prst="rect">
              <a:avLst/>
            </a:prstGeom>
            <a:noFill/>
            <a:ln>
              <a:noFill/>
            </a:ln>
          </p:spPr>
        </p:pic>
        <p:sp>
          <p:nvSpPr>
            <p:cNvPr id="220" name="Google Shape;220;p9"/>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221" name="Google Shape;221;p9"/>
          <p:cNvPicPr preferRelativeResize="0"/>
          <p:nvPr/>
        </p:nvPicPr>
        <p:blipFill rotWithShape="1">
          <a:blip r:embed="rId8">
            <a:alphaModFix/>
          </a:blip>
          <a:srcRect b="13740" l="3370" r="15977" t="10268"/>
          <a:stretch/>
        </p:blipFill>
        <p:spPr>
          <a:xfrm>
            <a:off x="232072" y="275615"/>
            <a:ext cx="2602907" cy="1378857"/>
          </a:xfrm>
          <a:prstGeom prst="rect">
            <a:avLst/>
          </a:prstGeom>
          <a:noFill/>
          <a:ln>
            <a:noFill/>
          </a:ln>
        </p:spPr>
      </p:pic>
      <p:sp>
        <p:nvSpPr>
          <p:cNvPr id="222" name="Google Shape;222;p9"/>
          <p:cNvSpPr txBox="1"/>
          <p:nvPr/>
        </p:nvSpPr>
        <p:spPr>
          <a:xfrm>
            <a:off x="250623" y="1359855"/>
            <a:ext cx="26077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Misterio del medio ambiente, Colombia.</a:t>
            </a:r>
            <a:endParaRPr b="0" i="0" sz="1400" u="none" cap="none" strike="noStrike">
              <a:solidFill>
                <a:srgbClr val="000000"/>
              </a:solidFill>
              <a:latin typeface="Arial"/>
              <a:ea typeface="Arial"/>
              <a:cs typeface="Arial"/>
              <a:sym typeface="Arial"/>
            </a:endParaRPr>
          </a:p>
        </p:txBody>
      </p:sp>
      <p:pic>
        <p:nvPicPr>
          <p:cNvPr descr="Prevención y acción en desastres | Colombia Aprende" id="223" name="Google Shape;223;p9"/>
          <p:cNvPicPr preferRelativeResize="0"/>
          <p:nvPr/>
        </p:nvPicPr>
        <p:blipFill rotWithShape="1">
          <a:blip r:embed="rId9">
            <a:alphaModFix/>
          </a:blip>
          <a:srcRect b="0" l="0" r="0" t="0"/>
          <a:stretch/>
        </p:blipFill>
        <p:spPr>
          <a:xfrm>
            <a:off x="363851" y="1980725"/>
            <a:ext cx="2381250" cy="1524001"/>
          </a:xfrm>
          <a:prstGeom prst="rect">
            <a:avLst/>
          </a:prstGeom>
          <a:noFill/>
          <a:ln>
            <a:noFill/>
          </a:ln>
        </p:spPr>
      </p:pic>
      <p:sp>
        <p:nvSpPr>
          <p:cNvPr id="224" name="Google Shape;224;p9"/>
          <p:cNvSpPr txBox="1"/>
          <p:nvPr/>
        </p:nvSpPr>
        <p:spPr>
          <a:xfrm>
            <a:off x="363851" y="2816715"/>
            <a:ext cx="207176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Arial"/>
                <a:ea typeface="Arial"/>
                <a:cs typeface="Arial"/>
                <a:sym typeface="Arial"/>
              </a:rPr>
              <a:t>Defensa civil, trabajo comunitario</a:t>
            </a:r>
            <a:endParaRPr b="0" i="0" sz="1400" u="none" cap="none" strike="noStrike">
              <a:solidFill>
                <a:schemeClr val="lt1"/>
              </a:solidFill>
              <a:latin typeface="Arial"/>
              <a:ea typeface="Arial"/>
              <a:cs typeface="Arial"/>
              <a:sym typeface="Arial"/>
            </a:endParaRPr>
          </a:p>
        </p:txBody>
      </p:sp>
      <p:pic>
        <p:nvPicPr>
          <p:cNvPr descr="Grupo de personas con mapa del mundo. Foto gratis" id="225" name="Google Shape;225;p9"/>
          <p:cNvPicPr preferRelativeResize="0"/>
          <p:nvPr/>
        </p:nvPicPr>
        <p:blipFill rotWithShape="1">
          <a:blip r:embed="rId10">
            <a:alphaModFix/>
          </a:blip>
          <a:srcRect b="0" l="0" r="0" t="0"/>
          <a:stretch/>
        </p:blipFill>
        <p:spPr>
          <a:xfrm>
            <a:off x="3166101" y="1920198"/>
            <a:ext cx="2519165" cy="1697695"/>
          </a:xfrm>
          <a:prstGeom prst="rect">
            <a:avLst/>
          </a:prstGeom>
          <a:noFill/>
          <a:ln>
            <a:noFill/>
          </a:ln>
        </p:spPr>
      </p:pic>
      <p:sp>
        <p:nvSpPr>
          <p:cNvPr id="226" name="Google Shape;226;p9"/>
          <p:cNvSpPr txBox="1"/>
          <p:nvPr/>
        </p:nvSpPr>
        <p:spPr>
          <a:xfrm>
            <a:off x="3412562" y="2077241"/>
            <a:ext cx="175024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La vida del planeta, es responsabilidad de todos.</a:t>
            </a:r>
            <a:endParaRPr b="0" i="0" sz="1400" u="none" cap="none" strike="noStrike">
              <a:solidFill>
                <a:srgbClr val="000000"/>
              </a:solidFill>
              <a:latin typeface="Arial"/>
              <a:ea typeface="Arial"/>
              <a:cs typeface="Arial"/>
              <a:sym typeface="Arial"/>
            </a:endParaRPr>
          </a:p>
        </p:txBody>
      </p:sp>
      <p:pic>
        <p:nvPicPr>
          <p:cNvPr id="227" name="Google Shape;227;p9"/>
          <p:cNvPicPr preferRelativeResize="0"/>
          <p:nvPr/>
        </p:nvPicPr>
        <p:blipFill rotWithShape="1">
          <a:blip r:embed="rId11">
            <a:alphaModFix/>
          </a:blip>
          <a:srcRect b="13541" l="2033" r="9728" t="11061"/>
          <a:stretch/>
        </p:blipFill>
        <p:spPr>
          <a:xfrm>
            <a:off x="3297456" y="186440"/>
            <a:ext cx="2528004" cy="1630446"/>
          </a:xfrm>
          <a:prstGeom prst="rect">
            <a:avLst/>
          </a:prstGeom>
          <a:noFill/>
          <a:ln>
            <a:noFill/>
          </a:ln>
        </p:spPr>
      </p:pic>
      <p:sp>
        <p:nvSpPr>
          <p:cNvPr id="228" name="Google Shape;228;p9"/>
          <p:cNvSpPr txBox="1"/>
          <p:nvPr/>
        </p:nvSpPr>
        <p:spPr>
          <a:xfrm>
            <a:off x="3446615" y="305822"/>
            <a:ext cx="213514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Autoridad Nacional de Licencias Ambientales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0"/>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4" name="Google Shape;234;p10"/>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Se solicita a producción la elaboración de un video según la información en cada una de las diapositivas presentadas en este recurso de aprendizaje.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Su </a:t>
            </a:r>
            <a:r>
              <a:rPr lang="es-ES">
                <a:solidFill>
                  <a:schemeClr val="dk1"/>
                </a:solidFill>
              </a:rPr>
              <a:t>sugieren</a:t>
            </a:r>
            <a:r>
              <a:rPr b="0" i="0" lang="es-ES" sz="1400" u="none" cap="none" strike="noStrike">
                <a:solidFill>
                  <a:schemeClr val="dk1"/>
                </a:solidFill>
                <a:latin typeface="Arial"/>
                <a:ea typeface="Arial"/>
                <a:cs typeface="Arial"/>
                <a:sym typeface="Arial"/>
              </a:rPr>
              <a:t> efectos en fotos y textos.</a:t>
            </a:r>
            <a:endParaRPr b="0" i="0" sz="1400" u="none" cap="none" strike="noStrike">
              <a:solidFill>
                <a:schemeClr val="dk1"/>
              </a:solidFill>
              <a:latin typeface="Arial"/>
              <a:ea typeface="Arial"/>
              <a:cs typeface="Arial"/>
              <a:sym typeface="Arial"/>
            </a:endParaRPr>
          </a:p>
        </p:txBody>
      </p:sp>
      <p:sp>
        <p:nvSpPr>
          <p:cNvPr id="235" name="Google Shape;235;p10"/>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36" name="Google Shape;236;p10"/>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7" name="Google Shape;237;p10"/>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La normatividad ha sido diseñada para evaluar los diferentes procesos, empresas, personas y cómo sus acciones impactan el medio ambiente, por lo que para ejercer control ha sido necesario hacer obligatorias dichas normas, para que, como país se puedan alcanzar los Objetivos de Desarrollo Sostenible.</a:t>
            </a:r>
            <a:endParaRPr b="0" i="0" sz="1400" u="none" cap="none" strike="noStrike">
              <a:solidFill>
                <a:schemeClr val="dk1"/>
              </a:solidFill>
              <a:latin typeface="Arial"/>
              <a:ea typeface="Arial"/>
              <a:cs typeface="Arial"/>
              <a:sym typeface="Arial"/>
            </a:endParaRPr>
          </a:p>
        </p:txBody>
      </p:sp>
      <p:sp>
        <p:nvSpPr>
          <p:cNvPr id="238" name="Google Shape;238;p10"/>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p10"/>
          <p:cNvSpPr/>
          <p:nvPr/>
        </p:nvSpPr>
        <p:spPr>
          <a:xfrm>
            <a:off x="6867525" y="5602432"/>
            <a:ext cx="5333999" cy="125556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https://www.minambiente.gov.co/index.php/noticias/4768-colombia-continua-avanzando-en-materia-ambiental</a:t>
            </a:r>
            <a:r>
              <a:rPr b="0" i="0" lang="es-ES" sz="12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240" name="Google Shape;240;p10"/>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241" name="Google Shape;241;p10"/>
          <p:cNvGrpSpPr/>
          <p:nvPr/>
        </p:nvGrpSpPr>
        <p:grpSpPr>
          <a:xfrm>
            <a:off x="-42401" y="-64613"/>
            <a:ext cx="6909926" cy="3859056"/>
            <a:chOff x="-42401" y="-24097"/>
            <a:chExt cx="6909926" cy="3859056"/>
          </a:xfrm>
        </p:grpSpPr>
        <p:pic>
          <p:nvPicPr>
            <p:cNvPr id="242" name="Google Shape;242;p10"/>
            <p:cNvPicPr preferRelativeResize="0"/>
            <p:nvPr/>
          </p:nvPicPr>
          <p:blipFill rotWithShape="1">
            <a:blip r:embed="rId4">
              <a:alphaModFix/>
            </a:blip>
            <a:srcRect b="0" l="0" r="0" t="0"/>
            <a:stretch/>
          </p:blipFill>
          <p:spPr>
            <a:xfrm>
              <a:off x="-42401" y="-24097"/>
              <a:ext cx="6909926" cy="3859056"/>
            </a:xfrm>
            <a:prstGeom prst="rect">
              <a:avLst/>
            </a:prstGeom>
            <a:noFill/>
            <a:ln>
              <a:noFill/>
            </a:ln>
          </p:spPr>
        </p:pic>
        <p:sp>
          <p:nvSpPr>
            <p:cNvPr id="243" name="Google Shape;243;p10"/>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Boletin_MADS_5_AGO_2020.jpg" id="244" name="Google Shape;244;p10"/>
          <p:cNvPicPr preferRelativeResize="0"/>
          <p:nvPr/>
        </p:nvPicPr>
        <p:blipFill rotWithShape="1">
          <a:blip r:embed="rId5">
            <a:alphaModFix/>
          </a:blip>
          <a:srcRect b="0" l="0" r="0" t="0"/>
          <a:stretch/>
        </p:blipFill>
        <p:spPr>
          <a:xfrm>
            <a:off x="92278" y="34857"/>
            <a:ext cx="6677636" cy="3152029"/>
          </a:xfrm>
          <a:prstGeom prst="rect">
            <a:avLst/>
          </a:prstGeom>
          <a:noFill/>
          <a:ln>
            <a:noFill/>
          </a:ln>
        </p:spPr>
      </p:pic>
      <p:sp>
        <p:nvSpPr>
          <p:cNvPr id="245" name="Google Shape;245;p10"/>
          <p:cNvSpPr txBox="1"/>
          <p:nvPr/>
        </p:nvSpPr>
        <p:spPr>
          <a:xfrm>
            <a:off x="624114" y="522514"/>
            <a:ext cx="56060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Colombia lidera importantes acciones en temas medioambientales…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CLAUDIA VASQUEZ</dc:creator>
</cp:coreProperties>
</file>